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22"/>
  </p:notesMasterIdLst>
  <p:handoutMasterIdLst>
    <p:handoutMasterId r:id="rId23"/>
  </p:handoutMasterIdLst>
  <p:sldIdLst>
    <p:sldId id="361" r:id="rId3"/>
    <p:sldId id="498" r:id="rId4"/>
    <p:sldId id="436" r:id="rId5"/>
    <p:sldId id="490" r:id="rId6"/>
    <p:sldId id="441" r:id="rId7"/>
    <p:sldId id="483" r:id="rId8"/>
    <p:sldId id="500" r:id="rId9"/>
    <p:sldId id="501" r:id="rId10"/>
    <p:sldId id="487" r:id="rId11"/>
    <p:sldId id="486" r:id="rId12"/>
    <p:sldId id="489" r:id="rId13"/>
    <p:sldId id="492" r:id="rId14"/>
    <p:sldId id="499" r:id="rId15"/>
    <p:sldId id="493" r:id="rId16"/>
    <p:sldId id="494" r:id="rId17"/>
    <p:sldId id="495" r:id="rId18"/>
    <p:sldId id="496" r:id="rId19"/>
    <p:sldId id="497" r:id="rId20"/>
    <p:sldId id="452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27506E"/>
    <a:srgbClr val="2E4864"/>
    <a:srgbClr val="EFEFEF"/>
    <a:srgbClr val="FAFAFA"/>
    <a:srgbClr val="000000"/>
    <a:srgbClr val="10327B"/>
    <a:srgbClr val="FDFDFD"/>
    <a:srgbClr val="838E63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4353" autoAdjust="0"/>
  </p:normalViewPr>
  <p:slideViewPr>
    <p:cSldViewPr snapToGrid="0" showGuides="1">
      <p:cViewPr>
        <p:scale>
          <a:sx n="150" d="100"/>
          <a:sy n="150" d="100"/>
        </p:scale>
        <p:origin x="-192" y="-324"/>
      </p:cViewPr>
      <p:guideLst>
        <p:guide orient="horz" pos="3062"/>
        <p:guide orient="horz" pos="175"/>
        <p:guide orient="horz" pos="1540"/>
        <p:guide pos="317"/>
        <p:guide pos="2880"/>
        <p:guide pos="5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2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70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2BC2-E36F-4014-826D-67C3AA5D550C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EC1F-4C1A-4575-A29E-535B091AA9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46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8" name="椭圆 7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20" name="椭圆 19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8" name="椭圆 7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14" name="椭圆 13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8" name="椭圆 7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14" name="椭圆 13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8" name="椭圆 7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14" name="椭圆 13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5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7005-9383-42C0-A374-E507AD6B23EE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EA4E-3D33-45DE-B4D9-3F7D650B89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4312403" y="4794930"/>
            <a:ext cx="519193" cy="94600"/>
            <a:chOff x="3510366" y="-2733"/>
            <a:chExt cx="1300959" cy="237042"/>
          </a:xfrm>
        </p:grpSpPr>
        <p:sp>
          <p:nvSpPr>
            <p:cNvPr id="46" name="椭圆 45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23465" y="2066164"/>
            <a:ext cx="9144000" cy="2030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091594" y="2225549"/>
            <a:ext cx="6969125" cy="131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685165">
              <a:lnSpc>
                <a:spcPct val="130000"/>
              </a:lnSpc>
              <a:defRPr/>
            </a:pPr>
            <a:r>
              <a:rPr lang="en-US" altLang="zh-CN" sz="3200" b="1" spc="3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sz="3200" b="1" spc="300" dirty="0" err="1" smtClean="0">
                <a:solidFill>
                  <a:schemeClr val="bg1"/>
                </a:solidFill>
                <a:latin typeface="+mj-ea"/>
                <a:ea typeface="+mj-ea"/>
              </a:rPr>
              <a:t>武汉广播电视台</a:t>
            </a:r>
            <a:endParaRPr lang="en-US" sz="3200" b="1" spc="3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685165">
              <a:lnSpc>
                <a:spcPct val="130000"/>
              </a:lnSpc>
              <a:defRPr/>
            </a:pPr>
            <a:r>
              <a:rPr sz="3200" b="1" spc="300" dirty="0" smtClean="0">
                <a:solidFill>
                  <a:schemeClr val="bg1"/>
                </a:solidFill>
                <a:latin typeface="+mj-ea"/>
                <a:ea typeface="+mj-ea"/>
              </a:rPr>
              <a:t>《</a:t>
            </a:r>
            <a:r>
              <a:rPr sz="3200" b="1" spc="300" dirty="0">
                <a:solidFill>
                  <a:schemeClr val="bg1"/>
                </a:solidFill>
                <a:latin typeface="+mj-ea"/>
                <a:ea typeface="+mj-ea"/>
              </a:rPr>
              <a:t>电视问政》媒体融合案例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834045" y="352605"/>
            <a:ext cx="1475910" cy="1475910"/>
            <a:chOff x="2039623" y="2036885"/>
            <a:chExt cx="2459737" cy="2459737"/>
          </a:xfrm>
        </p:grpSpPr>
        <p:grpSp>
          <p:nvGrpSpPr>
            <p:cNvPr id="32" name="组合 31"/>
            <p:cNvGrpSpPr/>
            <p:nvPr/>
          </p:nvGrpSpPr>
          <p:grpSpPr>
            <a:xfrm>
              <a:off x="2039623" y="2036885"/>
              <a:ext cx="2459737" cy="2459737"/>
              <a:chOff x="2340863" y="2371359"/>
              <a:chExt cx="1937115" cy="1937115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340863" y="2371359"/>
                <a:ext cx="1937115" cy="19371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340863" y="2371359"/>
                <a:ext cx="1937115" cy="193711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</p:grp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2135491" y="2132753"/>
              <a:ext cx="2268000" cy="2268000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pic>
        <p:nvPicPr>
          <p:cNvPr id="2" name="图片 1" descr="微信图片_202105251439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155" y="314960"/>
            <a:ext cx="1545590" cy="154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83926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《电视问政》创新之路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：拓宽媒介空间</a:t>
            </a:r>
            <a:endParaRPr lang="zh-CN" altLang="en-US" sz="1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46823" y="1212215"/>
            <a:ext cx="6650355" cy="1787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50" dirty="0">
                <a:solidFill>
                  <a:srgbClr val="2E4864"/>
                </a:solidFill>
                <a:latin typeface="+mj-ea"/>
                <a:ea typeface="+mj-ea"/>
              </a:rPr>
              <a:t>     </a:t>
            </a:r>
            <a:r>
              <a:rPr sz="1050" dirty="0">
                <a:solidFill>
                  <a:srgbClr val="2E4864"/>
                </a:solidFill>
                <a:latin typeface="+mj-ea"/>
                <a:ea typeface="+mj-ea"/>
              </a:rPr>
              <a:t>依托现有的广播电视节目，新增视频直播、点播、音频直播回看、网络直播、小视频等视听版块与元素，市民可一键收听收看《电视问政》、《行风连线》、《作风聚焦》等节目以及各频道栏目的媒体监督性报道。从而进一步扩大了舆论影响，也丰富了平台内容，形成行政监督、新闻监督和社会监督等多种监督形式的合力，进一步促进政府部门履职尽责工作。</a:t>
            </a:r>
          </a:p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rgbClr val="2E4864"/>
                </a:solidFill>
                <a:latin typeface="+mj-ea"/>
                <a:ea typeface="+mj-ea"/>
              </a:rPr>
              <a:t>      </a:t>
            </a:r>
            <a:r>
              <a:rPr sz="1050" dirty="0">
                <a:solidFill>
                  <a:srgbClr val="2E4864"/>
                </a:solidFill>
                <a:latin typeface="+mj-ea"/>
                <a:ea typeface="+mj-ea"/>
              </a:rPr>
              <a:t>在后期，还将深度对接基层政务服务，建成一站式综合便民服务移动“入口”，优化问政体系，站稳基层服务阵地，助力区域治理现代化。规划重点打造网络课堂模块、文化展示模块、话题互动模块、问知模块，为社区智慧管理和基层文化宣传提供融媒体服务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90295" y="754890"/>
            <a:ext cx="954107" cy="369332"/>
          </a:xfrm>
          <a:prstGeom prst="rect">
            <a:avLst/>
          </a:prstGeom>
          <a:solidFill>
            <a:srgbClr val="2E4864"/>
          </a:solidFill>
        </p:spPr>
        <p:txBody>
          <a:bodyPr wrap="none" rtlCol="0" anchor="ctr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多形态呈现</a:t>
            </a:r>
          </a:p>
        </p:txBody>
      </p:sp>
      <p:pic>
        <p:nvPicPr>
          <p:cNvPr id="40" name="图片 3" descr="图片2"/>
          <p:cNvPicPr>
            <a:picLocks noChangeAspect="1"/>
          </p:cNvPicPr>
          <p:nvPr/>
        </p:nvPicPr>
        <p:blipFill rotWithShape="1">
          <a:blip r:embed="rId3"/>
          <a:srcRect t="2982"/>
          <a:stretch/>
        </p:blipFill>
        <p:spPr>
          <a:xfrm>
            <a:off x="2300288" y="3003549"/>
            <a:ext cx="4543425" cy="1673225"/>
          </a:xfrm>
          <a:prstGeom prst="rect">
            <a:avLst/>
          </a:prstGeom>
        </p:spPr>
      </p:pic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82021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《电视问政》创新之路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：拓宽媒介空间</a:t>
            </a:r>
            <a:endParaRPr lang="zh-CN" altLang="en-US" sz="1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74128" y="2002790"/>
            <a:ext cx="6595745" cy="1641475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spcAft>
                <a:spcPts val="2000"/>
              </a:spcAft>
              <a:buFont typeface="Wingdings" panose="05000000000000000000" pitchFamily="2" charset="2"/>
              <a:buChar char="u"/>
            </a:pPr>
            <a:r>
              <a:rPr sz="1100" b="1" dirty="0" smtClean="0">
                <a:solidFill>
                  <a:srgbClr val="2E4864"/>
                </a:solidFill>
                <a:latin typeface="+mj-ea"/>
                <a:ea typeface="+mj-ea"/>
              </a:rPr>
              <a:t>利用互联网技术</a:t>
            </a:r>
            <a:r>
              <a:rPr sz="1100" b="1" dirty="0">
                <a:solidFill>
                  <a:srgbClr val="2E4864"/>
                </a:solidFill>
                <a:latin typeface="+mj-ea"/>
                <a:ea typeface="+mj-ea"/>
              </a:rPr>
              <a:t>，升级后的《电视问政》发力于APP移动端，拓宽媒介传播空间，推动了网络公共领域构建，使得城市不同圈层、群体都能通过意见表达参与到城市协同治理中</a:t>
            </a:r>
            <a:r>
              <a:rPr sz="1100" b="1" dirty="0" smtClean="0">
                <a:solidFill>
                  <a:srgbClr val="2E4864"/>
                </a:solidFill>
                <a:latin typeface="+mj-ea"/>
                <a:ea typeface="+mj-ea"/>
              </a:rPr>
              <a:t>。</a:t>
            </a:r>
            <a:endParaRPr lang="en-US" sz="1100" b="1" dirty="0" smtClean="0">
              <a:solidFill>
                <a:srgbClr val="2E4864"/>
              </a:solidFill>
              <a:latin typeface="+mj-ea"/>
              <a:ea typeface="+mj-ea"/>
            </a:endParaRPr>
          </a:p>
          <a:p>
            <a:pPr marL="171450" indent="-171450">
              <a:lnSpc>
                <a:spcPct val="200000"/>
              </a:lnSpc>
              <a:spcAft>
                <a:spcPts val="2000"/>
              </a:spcAft>
              <a:buFont typeface="Wingdings" panose="05000000000000000000" pitchFamily="2" charset="2"/>
              <a:buChar char="u"/>
            </a:pPr>
            <a:r>
              <a:rPr sz="1100" b="1" dirty="0" err="1" smtClean="0">
                <a:solidFill>
                  <a:srgbClr val="2E4864"/>
                </a:solidFill>
                <a:latin typeface="+mj-ea"/>
                <a:ea typeface="+mj-ea"/>
              </a:rPr>
              <a:t>开创了全新的问政督办体系</a:t>
            </a:r>
            <a:r>
              <a:rPr sz="1100" b="1" dirty="0" err="1">
                <a:solidFill>
                  <a:srgbClr val="2E4864"/>
                </a:solidFill>
                <a:latin typeface="+mj-ea"/>
                <a:ea typeface="+mj-ea"/>
              </a:rPr>
              <a:t>，</a:t>
            </a:r>
            <a:r>
              <a:rPr sz="1100" b="1" dirty="0" err="1">
                <a:solidFill>
                  <a:srgbClr val="2E4864"/>
                </a:solidFill>
                <a:latin typeface="+mj-ea"/>
                <a:ea typeface="+mj-ea"/>
                <a:sym typeface="+mn-ea"/>
              </a:rPr>
              <a:t>促成了《电视问政每周面对面》等媒体督办常态化落地</a:t>
            </a:r>
            <a:r>
              <a:rPr lang="zh-CN" sz="1100" b="1" dirty="0">
                <a:solidFill>
                  <a:srgbClr val="2E4864"/>
                </a:solidFill>
                <a:latin typeface="+mj-ea"/>
                <a:ea typeface="+mj-ea"/>
                <a:sym typeface="+mn-ea"/>
              </a:rPr>
              <a:t>，</a:t>
            </a:r>
            <a:r>
              <a:rPr sz="1100" b="1" dirty="0">
                <a:solidFill>
                  <a:srgbClr val="2E4864"/>
                </a:solidFill>
                <a:latin typeface="+mj-ea"/>
                <a:ea typeface="+mj-ea"/>
              </a:rPr>
              <a:t>丰富了政民沟通渠道，重塑了政务舆情新格局。</a:t>
            </a:r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1016109" y="1268743"/>
            <a:ext cx="2475358" cy="307777"/>
          </a:xfrm>
          <a:prstGeom prst="rect">
            <a:avLst/>
          </a:prstGeom>
          <a:solidFill>
            <a:srgbClr val="2E4864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助力向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政务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+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服务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转型：</a:t>
            </a: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38300" y="987306"/>
            <a:ext cx="5810250" cy="3838694"/>
          </a:xfrm>
          <a:prstGeom prst="rect">
            <a:avLst/>
          </a:prstGeom>
          <a:noFill/>
          <a:ln>
            <a:solidFill>
              <a:srgbClr val="2E486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89050" y="1171972"/>
            <a:ext cx="6483350" cy="3723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122475" y="1335042"/>
            <a:ext cx="842507" cy="72208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58243" y="1301750"/>
            <a:ext cx="842507" cy="72208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82656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《电视问政》创新之路：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  <a:sym typeface="+mn-ea"/>
              </a:rPr>
              <a:t>延展问政深度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479120" y="802640"/>
            <a:ext cx="4185761" cy="369332"/>
          </a:xfrm>
          <a:prstGeom prst="rect">
            <a:avLst/>
          </a:prstGeom>
          <a:solidFill>
            <a:srgbClr val="2E4864"/>
          </a:solidFill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对接全媒体监督平台、大小屏互动”延展《电视问政》深度</a:t>
            </a:r>
          </a:p>
        </p:txBody>
      </p:sp>
      <p:sp>
        <p:nvSpPr>
          <p:cNvPr id="56" name="矩形 55"/>
          <p:cNvSpPr/>
          <p:nvPr/>
        </p:nvSpPr>
        <p:spPr>
          <a:xfrm>
            <a:off x="3108505" y="1318351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400" dirty="0">
                <a:solidFill>
                  <a:srgbClr val="2E4864"/>
                </a:solidFill>
                <a:latin typeface="+mj-ea"/>
                <a:ea typeface="+mj-ea"/>
              </a:rPr>
              <a:t>短片播放</a:t>
            </a:r>
          </a:p>
        </p:txBody>
      </p:sp>
      <p:sp>
        <p:nvSpPr>
          <p:cNvPr id="60" name="椭圆 59"/>
          <p:cNvSpPr/>
          <p:nvPr/>
        </p:nvSpPr>
        <p:spPr>
          <a:xfrm>
            <a:off x="2969260" y="1657985"/>
            <a:ext cx="76200" cy="7620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/>
          </a:p>
        </p:txBody>
      </p:sp>
      <p:sp>
        <p:nvSpPr>
          <p:cNvPr id="61" name="矩形 60"/>
          <p:cNvSpPr/>
          <p:nvPr/>
        </p:nvSpPr>
        <p:spPr>
          <a:xfrm>
            <a:off x="3109775" y="1550126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400" dirty="0">
                <a:solidFill>
                  <a:srgbClr val="2E4864"/>
                </a:solidFill>
                <a:latin typeface="+mj-ea"/>
                <a:ea typeface="+mj-ea"/>
              </a:rPr>
              <a:t>嘉宾点评</a:t>
            </a:r>
          </a:p>
        </p:txBody>
      </p:sp>
      <p:sp>
        <p:nvSpPr>
          <p:cNvPr id="62" name="椭圆 61"/>
          <p:cNvSpPr/>
          <p:nvPr/>
        </p:nvSpPr>
        <p:spPr>
          <a:xfrm>
            <a:off x="2969260" y="1888490"/>
            <a:ext cx="76200" cy="7620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/>
          </a:p>
        </p:txBody>
      </p:sp>
      <p:sp>
        <p:nvSpPr>
          <p:cNvPr id="63" name="矩形 62"/>
          <p:cNvSpPr/>
          <p:nvPr/>
        </p:nvSpPr>
        <p:spPr>
          <a:xfrm>
            <a:off x="3109775" y="1780631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400" dirty="0">
                <a:solidFill>
                  <a:srgbClr val="2E4864"/>
                </a:solidFill>
                <a:latin typeface="+mj-ea"/>
                <a:ea typeface="+mj-ea"/>
              </a:rPr>
              <a:t>专家点评</a:t>
            </a:r>
          </a:p>
        </p:txBody>
      </p:sp>
      <p:sp>
        <p:nvSpPr>
          <p:cNvPr id="66" name="Freeform 101"/>
          <p:cNvSpPr>
            <a:spLocks noEditPoints="1"/>
          </p:cNvSpPr>
          <p:nvPr/>
        </p:nvSpPr>
        <p:spPr bwMode="auto">
          <a:xfrm>
            <a:off x="1978051" y="3750895"/>
            <a:ext cx="735494" cy="487376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7" name="Freeform 42"/>
          <p:cNvSpPr>
            <a:spLocks noEditPoints="1"/>
          </p:cNvSpPr>
          <p:nvPr/>
        </p:nvSpPr>
        <p:spPr bwMode="auto">
          <a:xfrm>
            <a:off x="6374674" y="3702794"/>
            <a:ext cx="613506" cy="528081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69" name="Freeform 5"/>
          <p:cNvSpPr>
            <a:spLocks noEditPoints="1"/>
          </p:cNvSpPr>
          <p:nvPr/>
        </p:nvSpPr>
        <p:spPr bwMode="auto">
          <a:xfrm>
            <a:off x="4131108" y="2357859"/>
            <a:ext cx="691284" cy="69128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0" name="Freeform 86"/>
          <p:cNvSpPr>
            <a:spLocks noEditPoints="1"/>
          </p:cNvSpPr>
          <p:nvPr/>
        </p:nvSpPr>
        <p:spPr bwMode="auto">
          <a:xfrm>
            <a:off x="4332700" y="3675487"/>
            <a:ext cx="326209" cy="548857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000"/>
          </a:p>
        </p:txBody>
      </p:sp>
      <p:sp>
        <p:nvSpPr>
          <p:cNvPr id="71" name="文本框 70"/>
          <p:cNvSpPr txBox="1"/>
          <p:nvPr/>
        </p:nvSpPr>
        <p:spPr>
          <a:xfrm>
            <a:off x="4158933" y="4266155"/>
            <a:ext cx="1483995" cy="29908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350" b="1" dirty="0">
                <a:solidFill>
                  <a:srgbClr val="2E4864"/>
                </a:solidFill>
                <a:latin typeface="+mj-ea"/>
                <a:ea typeface="+mj-ea"/>
              </a:rPr>
              <a:t>手机屏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194743" y="4266155"/>
            <a:ext cx="1483995" cy="29908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350" b="1" dirty="0">
                <a:solidFill>
                  <a:srgbClr val="2E4864"/>
                </a:solidFill>
                <a:latin typeface="+mj-ea"/>
                <a:ea typeface="+mj-ea"/>
              </a:rPr>
              <a:t>演播室大屏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1979295" y="4266155"/>
            <a:ext cx="942975" cy="29908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350" b="1" dirty="0">
                <a:solidFill>
                  <a:srgbClr val="2E4864"/>
                </a:solidFill>
                <a:latin typeface="+mj-ea"/>
                <a:ea typeface="+mj-ea"/>
              </a:rPr>
              <a:t>电脑屏</a:t>
            </a:r>
          </a:p>
        </p:txBody>
      </p:sp>
      <p:sp>
        <p:nvSpPr>
          <p:cNvPr id="77" name="矩形 76"/>
          <p:cNvSpPr/>
          <p:nvPr/>
        </p:nvSpPr>
        <p:spPr>
          <a:xfrm>
            <a:off x="1876605" y="1492341"/>
            <a:ext cx="868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1"/>
                </a:solidFill>
                <a:latin typeface="+mj-ea"/>
                <a:ea typeface="+mj-ea"/>
              </a:rPr>
              <a:t>演播室</a:t>
            </a:r>
          </a:p>
        </p:txBody>
      </p:sp>
      <p:sp>
        <p:nvSpPr>
          <p:cNvPr id="92" name="椭圆 91"/>
          <p:cNvSpPr/>
          <p:nvPr/>
        </p:nvSpPr>
        <p:spPr>
          <a:xfrm>
            <a:off x="6078855" y="1519555"/>
            <a:ext cx="76200" cy="7620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/>
          </a:p>
        </p:txBody>
      </p:sp>
      <p:sp>
        <p:nvSpPr>
          <p:cNvPr id="93" name="矩形 92"/>
          <p:cNvSpPr/>
          <p:nvPr/>
        </p:nvSpPr>
        <p:spPr>
          <a:xfrm>
            <a:off x="6219370" y="1360896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400" dirty="0">
                <a:solidFill>
                  <a:srgbClr val="2E4864"/>
                </a:solidFill>
                <a:latin typeface="+mj-ea"/>
                <a:ea typeface="+mj-ea"/>
              </a:rPr>
              <a:t>网络投票</a:t>
            </a:r>
          </a:p>
        </p:txBody>
      </p:sp>
      <p:sp>
        <p:nvSpPr>
          <p:cNvPr id="94" name="椭圆 93"/>
          <p:cNvSpPr/>
          <p:nvPr/>
        </p:nvSpPr>
        <p:spPr>
          <a:xfrm>
            <a:off x="6078855" y="1750060"/>
            <a:ext cx="76200" cy="7620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/>
          </a:p>
        </p:txBody>
      </p:sp>
      <p:sp>
        <p:nvSpPr>
          <p:cNvPr id="95" name="矩形 94"/>
          <p:cNvSpPr/>
          <p:nvPr/>
        </p:nvSpPr>
        <p:spPr>
          <a:xfrm>
            <a:off x="6219370" y="1661251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400" dirty="0">
                <a:solidFill>
                  <a:srgbClr val="2E4864"/>
                </a:solidFill>
                <a:latin typeface="+mj-ea"/>
                <a:ea typeface="+mj-ea"/>
              </a:rPr>
              <a:t>留言互动</a:t>
            </a:r>
          </a:p>
        </p:txBody>
      </p:sp>
      <p:sp>
        <p:nvSpPr>
          <p:cNvPr id="96" name="矩形 95"/>
          <p:cNvSpPr/>
          <p:nvPr/>
        </p:nvSpPr>
        <p:spPr>
          <a:xfrm>
            <a:off x="4986200" y="149361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accent1"/>
                </a:solidFill>
                <a:latin typeface="+mj-ea"/>
                <a:ea typeface="+mj-ea"/>
              </a:rPr>
              <a:t>网络场外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4658678" y="3017335"/>
            <a:ext cx="1483995" cy="29908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350" b="1" dirty="0">
                <a:solidFill>
                  <a:srgbClr val="2E4864"/>
                </a:solidFill>
                <a:latin typeface="+mj-ea"/>
                <a:ea typeface="+mj-ea"/>
              </a:rPr>
              <a:t>互联网</a:t>
            </a:r>
          </a:p>
        </p:txBody>
      </p:sp>
      <p:sp>
        <p:nvSpPr>
          <p:cNvPr id="103" name="弧形 102"/>
          <p:cNvSpPr/>
          <p:nvPr/>
        </p:nvSpPr>
        <p:spPr>
          <a:xfrm flipH="1" flipV="1">
            <a:off x="2386965" y="1553845"/>
            <a:ext cx="2272030" cy="1128395"/>
          </a:xfrm>
          <a:prstGeom prst="arc">
            <a:avLst>
              <a:gd name="adj1" fmla="val 16200000"/>
              <a:gd name="adj2" fmla="val 215321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弧形 103"/>
          <p:cNvSpPr/>
          <p:nvPr/>
        </p:nvSpPr>
        <p:spPr>
          <a:xfrm flipH="1">
            <a:off x="2386330" y="2981960"/>
            <a:ext cx="2273300" cy="1371600"/>
          </a:xfrm>
          <a:prstGeom prst="arc">
            <a:avLst>
              <a:gd name="adj1" fmla="val 16200000"/>
              <a:gd name="adj2" fmla="val 215607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弧形 104"/>
          <p:cNvSpPr/>
          <p:nvPr/>
        </p:nvSpPr>
        <p:spPr>
          <a:xfrm>
            <a:off x="4433570" y="2982595"/>
            <a:ext cx="2202180" cy="117411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弧形 105"/>
          <p:cNvSpPr/>
          <p:nvPr/>
        </p:nvSpPr>
        <p:spPr>
          <a:xfrm flipV="1">
            <a:off x="4384675" y="1595755"/>
            <a:ext cx="2300605" cy="106807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7" name="直接连接符 106"/>
          <p:cNvCxnSpPr/>
          <p:nvPr/>
        </p:nvCxnSpPr>
        <p:spPr>
          <a:xfrm>
            <a:off x="4480560" y="3143250"/>
            <a:ext cx="0" cy="427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椭圆 107"/>
          <p:cNvSpPr/>
          <p:nvPr/>
        </p:nvSpPr>
        <p:spPr>
          <a:xfrm>
            <a:off x="2967990" y="1447165"/>
            <a:ext cx="76200" cy="7620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/>
          </a:p>
        </p:txBody>
      </p:sp>
      <p:sp>
        <p:nvSpPr>
          <p:cNvPr id="109" name="椭圆 108"/>
          <p:cNvSpPr/>
          <p:nvPr/>
        </p:nvSpPr>
        <p:spPr>
          <a:xfrm>
            <a:off x="4617720" y="3128010"/>
            <a:ext cx="76200" cy="76200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/>
          </a:p>
        </p:txBody>
      </p:sp>
      <p:sp>
        <p:nvSpPr>
          <p:cNvPr id="32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  <p:bldLst>
      <p:bldP spid="74" grpId="0"/>
      <p:bldP spid="74" grpId="1"/>
      <p:bldP spid="74" grpId="2"/>
      <p:bldP spid="74" grpId="3"/>
      <p:bldP spid="74" grpId="4"/>
      <p:bldP spid="74" grpId="5"/>
      <p:bldP spid="74" grpId="6"/>
      <p:bldP spid="74" grpId="7"/>
      <p:bldP spid="74" gr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87851" y="1201987"/>
            <a:ext cx="2840550" cy="330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HP\Desktop\微信图片_202106041408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11777" r="24444" b="43111"/>
          <a:stretch/>
        </p:blipFill>
        <p:spPr bwMode="auto">
          <a:xfrm>
            <a:off x="1443951" y="3092450"/>
            <a:ext cx="236220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微信图片_202106041408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2667" r="24301" b="45554"/>
          <a:stretch/>
        </p:blipFill>
        <p:spPr bwMode="auto">
          <a:xfrm>
            <a:off x="1443951" y="1661341"/>
            <a:ext cx="2371836" cy="12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4716" y="1616891"/>
            <a:ext cx="1858201" cy="1338828"/>
          </a:xfrm>
          <a:prstGeom prst="rect">
            <a:avLst/>
          </a:prstGeom>
          <a:solidFill>
            <a:srgbClr val="27506E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极致</a:t>
            </a:r>
            <a:r>
              <a:rPr lang="zh-CN" altLang="zh-CN" b="1" dirty="0">
                <a:solidFill>
                  <a:schemeClr val="bg1"/>
                </a:solidFill>
                <a:latin typeface="+mj-ea"/>
                <a:ea typeface="+mj-ea"/>
              </a:rPr>
              <a:t>互动</a:t>
            </a:r>
            <a:r>
              <a:rPr lang="zh-CN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效果</a:t>
            </a:r>
            <a:endParaRPr lang="en-US" altLang="zh-CN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推进</a:t>
            </a:r>
            <a:r>
              <a:rPr lang="zh-CN" altLang="zh-CN" b="1" dirty="0">
                <a:solidFill>
                  <a:schemeClr val="bg1"/>
                </a:solidFill>
                <a:latin typeface="+mj-ea"/>
                <a:ea typeface="+mj-ea"/>
              </a:rPr>
              <a:t>追本问</a:t>
            </a:r>
            <a:r>
              <a:rPr lang="zh-CN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策</a:t>
            </a:r>
            <a:endParaRPr lang="en-US" altLang="zh-CN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深度</a:t>
            </a:r>
            <a:r>
              <a:rPr lang="zh-CN" altLang="zh-CN" b="1" dirty="0">
                <a:solidFill>
                  <a:schemeClr val="bg1"/>
                </a:solidFill>
                <a:latin typeface="+mj-ea"/>
                <a:ea typeface="+mj-ea"/>
              </a:rPr>
              <a:t>剖析问</a:t>
            </a:r>
            <a:r>
              <a:rPr lang="zh-CN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政</a:t>
            </a:r>
            <a:endParaRPr lang="en-US" altLang="zh-CN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扩大</a:t>
            </a:r>
            <a:r>
              <a:rPr lang="zh-CN" altLang="zh-CN" b="1" dirty="0">
                <a:solidFill>
                  <a:schemeClr val="bg1"/>
                </a:solidFill>
                <a:latin typeface="+mj-ea"/>
                <a:ea typeface="+mj-ea"/>
              </a:rPr>
              <a:t>作风监督之</a:t>
            </a:r>
            <a:r>
              <a:rPr lang="zh-CN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效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543" y="844755"/>
            <a:ext cx="67665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 dirty="0">
                <a:solidFill>
                  <a:srgbClr val="27506E"/>
                </a:solidFill>
                <a:latin typeface="+mj-ea"/>
                <a:ea typeface="+mj-ea"/>
              </a:rPr>
              <a:t>以《电视问政：每周面对面》第</a:t>
            </a:r>
            <a:r>
              <a:rPr lang="en-US" altLang="zh-CN" b="1" dirty="0">
                <a:solidFill>
                  <a:srgbClr val="27506E"/>
                </a:solidFill>
                <a:latin typeface="+mj-ea"/>
                <a:ea typeface="+mj-ea"/>
              </a:rPr>
              <a:t>29</a:t>
            </a:r>
            <a:r>
              <a:rPr lang="zh-CN" altLang="zh-CN" b="1" dirty="0">
                <a:solidFill>
                  <a:srgbClr val="27506E"/>
                </a:solidFill>
                <a:latin typeface="+mj-ea"/>
                <a:ea typeface="+mj-ea"/>
              </a:rPr>
              <a:t>期节目为例，节目曝光社保转移网上办理不畅问题。</a:t>
            </a:r>
            <a:endParaRPr lang="zh-CN" altLang="en-US" b="1" dirty="0">
              <a:solidFill>
                <a:srgbClr val="27506E"/>
              </a:solidFill>
              <a:latin typeface="+mj-ea"/>
              <a:ea typeface="+mj-ea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82656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《电视问政》创新之路：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  <a:sym typeface="+mn-ea"/>
              </a:rPr>
              <a:t>延展问政深度</a:t>
            </a: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3494" y="1361259"/>
            <a:ext cx="12234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传统场</a:t>
            </a:r>
            <a:r>
              <a:rPr lang="zh-CN" altLang="zh-CN" b="1" dirty="0">
                <a:solidFill>
                  <a:schemeClr val="bg1"/>
                </a:solidFill>
                <a:latin typeface="+mj-ea"/>
                <a:ea typeface="+mj-ea"/>
              </a:rPr>
              <a:t>内互动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300" y="3303496"/>
            <a:ext cx="3962400" cy="10272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b="1" dirty="0"/>
              <a:t>邀请专家学者现场点评，邀请特邀监察员、企业群众代表作为“市民提问团”参与互动，汇聚各方之智、共议改进之策。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772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85925" y="1352550"/>
            <a:ext cx="5772150" cy="2444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130100" y="3801430"/>
            <a:ext cx="6953450" cy="854080"/>
          </a:xfrm>
          <a:prstGeom prst="rect">
            <a:avLst/>
          </a:prstGeom>
          <a:solidFill>
            <a:srgbClr val="EFEFE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rgbClr val="2E4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100" b="1" dirty="0">
                <a:solidFill>
                  <a:srgbClr val="2E4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</a:t>
            </a:r>
            <a:r>
              <a:rPr sz="1100" b="1" dirty="0">
                <a:solidFill>
                  <a:srgbClr val="2E486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这个平台上，用户关心的问题通过问政现场得到的反馈，可以迅即通过广播、微博、微信、短视频等微传播出去，极大加强了传播影响力。其中，网络投票和十几个第三方平台全面合作，抢占了网络宣传主阵地，进一步扩大了武汉电视问政的影响力。</a:t>
            </a:r>
          </a:p>
        </p:txBody>
      </p:sp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86466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《电视问政》创新之路：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  <a:sym typeface="+mn-ea"/>
              </a:rPr>
              <a:t>延展问政深度</a:t>
            </a:r>
          </a:p>
        </p:txBody>
      </p:sp>
      <p:pic>
        <p:nvPicPr>
          <p:cNvPr id="42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14042" r="24622" b="3868"/>
          <a:stretch/>
        </p:blipFill>
        <p:spPr>
          <a:xfrm>
            <a:off x="1822449" y="1416049"/>
            <a:ext cx="2146047" cy="2112645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8" t="12394" r="24377" b="5515"/>
          <a:stretch/>
        </p:blipFill>
        <p:spPr>
          <a:xfrm>
            <a:off x="5143499" y="1416049"/>
            <a:ext cx="2137697" cy="21126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341752" y="3489959"/>
            <a:ext cx="1107440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9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网络投票图示</a:t>
            </a:r>
          </a:p>
        </p:txBody>
      </p:sp>
      <p:sp>
        <p:nvSpPr>
          <p:cNvPr id="11" name="矩形 10"/>
          <p:cNvSpPr/>
          <p:nvPr/>
        </p:nvSpPr>
        <p:spPr>
          <a:xfrm>
            <a:off x="5788025" y="3485515"/>
            <a:ext cx="1107440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9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留言投诉图示</a:t>
            </a:r>
          </a:p>
        </p:txBody>
      </p:sp>
      <p:sp>
        <p:nvSpPr>
          <p:cNvPr id="12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0294" y="2001793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网络场外互动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551" y="694888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200" b="1" dirty="0">
                <a:solidFill>
                  <a:srgbClr val="27506E"/>
                </a:solidFill>
              </a:rPr>
              <a:t>将演播室大屏、电视屏、电脑屏和手机屏联动起来，启用网络场外互动，将全媒体监督平台的新媒体留言互动，网络投票实时接入《电视问政》电视直播现场</a:t>
            </a:r>
            <a:r>
              <a:rPr lang="zh-CN" altLang="zh-CN" sz="1200" b="1" dirty="0" smtClean="0">
                <a:solidFill>
                  <a:srgbClr val="27506E"/>
                </a:solidFill>
              </a:rPr>
              <a:t>，增强</a:t>
            </a:r>
            <a:r>
              <a:rPr lang="zh-CN" altLang="zh-CN" sz="1200" b="1" dirty="0">
                <a:solidFill>
                  <a:srgbClr val="27506E"/>
                </a:solidFill>
              </a:rPr>
              <a:t>了观众的在场感和</a:t>
            </a:r>
            <a:r>
              <a:rPr lang="zh-CN" altLang="zh-CN" sz="1200" b="1" dirty="0" smtClean="0">
                <a:solidFill>
                  <a:srgbClr val="27506E"/>
                </a:solidFill>
              </a:rPr>
              <a:t>参与度</a:t>
            </a:r>
            <a:r>
              <a:rPr lang="zh-CN" altLang="en-US" sz="1200" b="1" dirty="0" smtClean="0">
                <a:solidFill>
                  <a:srgbClr val="27506E"/>
                </a:solidFill>
              </a:rPr>
              <a:t>。</a:t>
            </a:r>
            <a:endParaRPr lang="zh-CN" altLang="en-US" sz="1200" dirty="0">
              <a:solidFill>
                <a:srgbClr val="27506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1745392" y="1557715"/>
            <a:ext cx="2395664" cy="2395664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空心弧 5"/>
          <p:cNvSpPr/>
          <p:nvPr/>
        </p:nvSpPr>
        <p:spPr>
          <a:xfrm>
            <a:off x="1745392" y="1557715"/>
            <a:ext cx="2395664" cy="2395664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空心弧 6"/>
          <p:cNvSpPr/>
          <p:nvPr/>
        </p:nvSpPr>
        <p:spPr>
          <a:xfrm>
            <a:off x="1745392" y="1557715"/>
            <a:ext cx="2395664" cy="2395664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空心弧 7"/>
          <p:cNvSpPr/>
          <p:nvPr/>
        </p:nvSpPr>
        <p:spPr>
          <a:xfrm>
            <a:off x="1745392" y="1557715"/>
            <a:ext cx="2395664" cy="2395664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9" name="任意多边形 8"/>
          <p:cNvSpPr/>
          <p:nvPr/>
        </p:nvSpPr>
        <p:spPr>
          <a:xfrm>
            <a:off x="2391658" y="2203981"/>
            <a:ext cx="1103132" cy="1103132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2E4864"/>
                </a:solidFill>
                <a:latin typeface="+mj-ea"/>
                <a:ea typeface="+mj-ea"/>
                <a:sym typeface="+mn-ea"/>
              </a:rPr>
              <a:t>闭环传播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2557128" y="1199417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prstClr val="white"/>
                </a:solidFill>
                <a:latin typeface="+mj-ea"/>
                <a:ea typeface="+mj-ea"/>
              </a:rPr>
              <a:t>汇聚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3727160" y="2369451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prstClr val="white"/>
                </a:solidFill>
                <a:latin typeface="+mj-ea"/>
                <a:ea typeface="+mj-ea"/>
              </a:rPr>
              <a:t>反馈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2557128" y="3539483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prstClr val="white"/>
                </a:solidFill>
                <a:latin typeface="+mj-ea"/>
                <a:ea typeface="+mj-ea"/>
              </a:rPr>
              <a:t>发布</a:t>
            </a:r>
          </a:p>
        </p:txBody>
      </p:sp>
      <p:sp>
        <p:nvSpPr>
          <p:cNvPr id="16" name="任意多边形 15"/>
          <p:cNvSpPr/>
          <p:nvPr/>
        </p:nvSpPr>
        <p:spPr>
          <a:xfrm>
            <a:off x="1387094" y="2369451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prstClr val="white"/>
                </a:solidFill>
                <a:latin typeface="+mj-ea"/>
                <a:ea typeface="+mj-ea"/>
              </a:rPr>
              <a:t>生产</a:t>
            </a:r>
          </a:p>
        </p:txBody>
      </p:sp>
      <p:sp>
        <p:nvSpPr>
          <p:cNvPr id="80" name="矩形 79"/>
          <p:cNvSpPr/>
          <p:nvPr/>
        </p:nvSpPr>
        <p:spPr>
          <a:xfrm>
            <a:off x="4673600" y="2487295"/>
            <a:ext cx="2989580" cy="1219308"/>
          </a:xfrm>
          <a:prstGeom prst="rect">
            <a:avLst/>
          </a:prstGeom>
          <a:solidFill>
            <a:srgbClr val="FAFAFA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zh-CN" altLang="en-US" sz="1000" dirty="0">
                <a:solidFill>
                  <a:srgbClr val="000000"/>
                </a:solidFill>
                <a:latin typeface="+mj-ea"/>
                <a:ea typeface="+mj-ea"/>
              </a:rPr>
              <a:t>将用户投票反馈、诉求落实反馈、以及问政话题的互联网热点反馈等，进行舆情大数据的挖掘和分析，实时采样多链路渠道传播数据，以图、表展示电视问政传播力及影响力的评估结果，将评估结果用于《电视问政》二次内容整合、创作。</a:t>
            </a:r>
          </a:p>
        </p:txBody>
      </p:sp>
      <p:sp>
        <p:nvSpPr>
          <p:cNvPr id="81" name="矩形 8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4653281" y="2137410"/>
            <a:ext cx="3009900" cy="275590"/>
          </a:xfrm>
          <a:prstGeom prst="rect">
            <a:avLst/>
          </a:prstGeom>
          <a:solidFill>
            <a:srgbClr val="2E4864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构建舆论监督反馈为一体的闭环传播体系</a:t>
            </a:r>
          </a:p>
        </p:txBody>
      </p:sp>
      <p:sp>
        <p:nvSpPr>
          <p:cNvPr id="90" name="任意多边形 89"/>
          <p:cNvSpPr/>
          <p:nvPr/>
        </p:nvSpPr>
        <p:spPr>
          <a:xfrm>
            <a:off x="4367205" y="2174536"/>
            <a:ext cx="251126" cy="251126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93451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《电视问政》创新之路</a:t>
            </a:r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  <a:sym typeface="+mn-ea"/>
              </a:rPr>
              <a:t>延展问政深度</a:t>
            </a:r>
            <a:endParaRPr lang="zh-CN" altLang="en-US" sz="1600" b="1" dirty="0">
              <a:solidFill>
                <a:schemeClr val="accent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4720" y="542290"/>
            <a:ext cx="4185761" cy="336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+mj-ea"/>
                <a:ea typeface="+mj-ea"/>
                <a:sym typeface="+mn-ea"/>
              </a:rPr>
              <a:t>对接全媒体监督平台、大小屏互动”延展《电视问政》深度</a:t>
            </a:r>
          </a:p>
        </p:txBody>
      </p:sp>
      <p:sp>
        <p:nvSpPr>
          <p:cNvPr id="19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1002838" y="957494"/>
            <a:ext cx="2331720" cy="306705"/>
          </a:xfrm>
          <a:prstGeom prst="rect">
            <a:avLst/>
          </a:prstGeom>
          <a:solidFill>
            <a:srgbClr val="2E4864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夯实电视媒体，发力新媒体</a:t>
            </a:r>
          </a:p>
        </p:txBody>
      </p:sp>
      <p:sp>
        <p:nvSpPr>
          <p:cNvPr id="29" name="矩形 28"/>
          <p:cNvSpPr/>
          <p:nvPr/>
        </p:nvSpPr>
        <p:spPr>
          <a:xfrm>
            <a:off x="4953000" y="1871980"/>
            <a:ext cx="2991485" cy="1361911"/>
          </a:xfrm>
          <a:prstGeom prst="rect">
            <a:avLst/>
          </a:prstGeom>
          <a:solidFill>
            <a:srgbClr val="EFEFE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solidFill>
                  <a:srgbClr val="2E4864"/>
                </a:solidFill>
                <a:latin typeface="+mj-ea"/>
                <a:ea typeface="+mj-ea"/>
              </a:rPr>
              <a:t>         内容所需的密集技术创新给电视问政带来异乎寻常的传播效果。中央及省市媒体都对武汉电视问政进行了及时充分报道，问政品牌份量加重。助力武汉广电抢占传播市场先机，扩大社会影响力。</a:t>
            </a:r>
          </a:p>
        </p:txBody>
      </p:sp>
      <p:sp>
        <p:nvSpPr>
          <p:cNvPr id="21" name="椭圆 20"/>
          <p:cNvSpPr/>
          <p:nvPr/>
        </p:nvSpPr>
        <p:spPr>
          <a:xfrm>
            <a:off x="1302177" y="160652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302176" y="2392214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90220" y="1538061"/>
            <a:ext cx="822661" cy="369332"/>
          </a:xfrm>
          <a:prstGeom prst="rect">
            <a:avLst/>
          </a:prstGeom>
          <a:solidFill>
            <a:srgbClr val="2E4864"/>
          </a:solidFill>
        </p:spPr>
        <p:txBody>
          <a:bodyPr wrap="none">
            <a:spAutoFit/>
          </a:bodyPr>
          <a:lstStyle/>
          <a:p>
            <a:pPr algn="l"/>
            <a:r>
              <a:rPr lang="zh-CN" sz="1800" b="1" dirty="0">
                <a:solidFill>
                  <a:schemeClr val="bg1"/>
                </a:solidFill>
                <a:latin typeface="+mj-ea"/>
                <a:ea typeface="+mj-ea"/>
              </a:rPr>
              <a:t>十</a:t>
            </a:r>
            <a:r>
              <a:rPr sz="1800" b="1" dirty="0">
                <a:solidFill>
                  <a:schemeClr val="bg1"/>
                </a:solidFill>
                <a:latin typeface="+mj-ea"/>
                <a:ea typeface="+mj-ea"/>
              </a:rPr>
              <a:t>万+</a:t>
            </a:r>
          </a:p>
        </p:txBody>
      </p:sp>
      <p:sp>
        <p:nvSpPr>
          <p:cNvPr id="47" name="椭圆 46"/>
          <p:cNvSpPr/>
          <p:nvPr/>
        </p:nvSpPr>
        <p:spPr>
          <a:xfrm>
            <a:off x="1302176" y="3170914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851961" y="183664"/>
            <a:ext cx="2621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《电视问政》媒体融合成效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1591490" y="2339431"/>
            <a:ext cx="822661" cy="369332"/>
          </a:xfrm>
          <a:prstGeom prst="rect">
            <a:avLst/>
          </a:prstGeom>
          <a:solidFill>
            <a:srgbClr val="2E4864"/>
          </a:solidFill>
        </p:spPr>
        <p:txBody>
          <a:bodyPr wrap="none">
            <a:spAutoFit/>
          </a:bodyPr>
          <a:lstStyle/>
          <a:p>
            <a:pPr algn="l"/>
            <a:r>
              <a:rPr lang="zh-CN" sz="1800" b="1" dirty="0">
                <a:solidFill>
                  <a:schemeClr val="bg1"/>
                </a:solidFill>
                <a:latin typeface="+mj-ea"/>
                <a:ea typeface="+mj-ea"/>
              </a:rPr>
              <a:t>百</a:t>
            </a:r>
            <a:r>
              <a:rPr sz="1800" b="1" dirty="0">
                <a:solidFill>
                  <a:schemeClr val="bg1"/>
                </a:solidFill>
                <a:latin typeface="+mj-ea"/>
                <a:ea typeface="+mj-ea"/>
              </a:rPr>
              <a:t>万+</a:t>
            </a:r>
          </a:p>
        </p:txBody>
      </p:sp>
      <p:sp>
        <p:nvSpPr>
          <p:cNvPr id="7" name="矩形 6"/>
          <p:cNvSpPr/>
          <p:nvPr/>
        </p:nvSpPr>
        <p:spPr>
          <a:xfrm>
            <a:off x="1587045" y="3117941"/>
            <a:ext cx="822661" cy="369332"/>
          </a:xfrm>
          <a:prstGeom prst="rect">
            <a:avLst/>
          </a:prstGeom>
          <a:solidFill>
            <a:srgbClr val="2E4864"/>
          </a:solidFill>
        </p:spPr>
        <p:txBody>
          <a:bodyPr wrap="none">
            <a:spAutoFit/>
          </a:bodyPr>
          <a:lstStyle/>
          <a:p>
            <a:pPr algn="l"/>
            <a:r>
              <a:rPr lang="zh-CN" sz="1800" b="1" dirty="0">
                <a:solidFill>
                  <a:schemeClr val="bg1"/>
                </a:solidFill>
                <a:latin typeface="+mj-ea"/>
                <a:ea typeface="+mj-ea"/>
              </a:rPr>
              <a:t>千</a:t>
            </a:r>
            <a:r>
              <a:rPr sz="1800" b="1" dirty="0">
                <a:solidFill>
                  <a:schemeClr val="bg1"/>
                </a:solidFill>
                <a:latin typeface="+mj-ea"/>
                <a:ea typeface="+mj-ea"/>
              </a:rPr>
              <a:t>万+</a:t>
            </a:r>
          </a:p>
        </p:txBody>
      </p:sp>
      <p:sp>
        <p:nvSpPr>
          <p:cNvPr id="8" name="矩形 7"/>
          <p:cNvSpPr/>
          <p:nvPr/>
        </p:nvSpPr>
        <p:spPr>
          <a:xfrm>
            <a:off x="1307465" y="1880870"/>
            <a:ext cx="328930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rgbClr val="2E4864"/>
                </a:solidFill>
                <a:latin typeface="+mj-ea"/>
                <a:ea typeface="+mj-ea"/>
                <a:cs typeface="+mn-ea"/>
              </a:rPr>
              <a:t>         </a:t>
            </a:r>
            <a:r>
              <a:rPr sz="1100">
                <a:solidFill>
                  <a:srgbClr val="2E4864"/>
                </a:solidFill>
                <a:latin typeface="+mj-ea"/>
                <a:ea typeface="+mj-ea"/>
                <a:cs typeface="+mn-ea"/>
              </a:rPr>
              <a:t>新</a:t>
            </a:r>
            <a:r>
              <a:rPr lang="zh-CN" sz="1100">
                <a:solidFill>
                  <a:srgbClr val="2E4864"/>
                </a:solidFill>
                <a:latin typeface="+mj-ea"/>
                <a:ea typeface="+mj-ea"/>
                <a:cs typeface="+mn-ea"/>
              </a:rPr>
              <a:t>媒体</a:t>
            </a:r>
            <a:r>
              <a:rPr sz="1100">
                <a:solidFill>
                  <a:srgbClr val="2E4864"/>
                </a:solidFill>
                <a:latin typeface="+mj-ea"/>
                <a:ea typeface="+mj-ea"/>
                <a:cs typeface="+mn-ea"/>
              </a:rPr>
              <a:t>发布涉及问政的微推多篇实现10万+</a:t>
            </a:r>
          </a:p>
        </p:txBody>
      </p:sp>
      <p:sp>
        <p:nvSpPr>
          <p:cNvPr id="9" name="矩形 8"/>
          <p:cNvSpPr/>
          <p:nvPr/>
        </p:nvSpPr>
        <p:spPr>
          <a:xfrm>
            <a:off x="1308735" y="2693670"/>
            <a:ext cx="281813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>
                <a:solidFill>
                  <a:srgbClr val="2E4864"/>
                </a:solidFill>
                <a:latin typeface="+mj-ea"/>
                <a:ea typeface="+mj-ea"/>
                <a:cs typeface="+mn-ea"/>
              </a:rPr>
              <a:t>         </a:t>
            </a:r>
            <a:r>
              <a:rPr sz="1100">
                <a:solidFill>
                  <a:srgbClr val="2E4864"/>
                </a:solidFill>
                <a:latin typeface="+mj-ea"/>
                <a:ea typeface="+mj-ea"/>
                <a:cs typeface="+mn-ea"/>
              </a:rPr>
              <a:t>各场问政参与投票的网民实现百万+</a:t>
            </a:r>
          </a:p>
        </p:txBody>
      </p:sp>
      <p:sp>
        <p:nvSpPr>
          <p:cNvPr id="11" name="矩形 10"/>
          <p:cNvSpPr/>
          <p:nvPr/>
        </p:nvSpPr>
        <p:spPr>
          <a:xfrm>
            <a:off x="1365885" y="3506470"/>
            <a:ext cx="323088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rgbClr val="2E4864"/>
                </a:solidFill>
                <a:latin typeface="+mj-ea"/>
                <a:ea typeface="+mj-ea"/>
                <a:cs typeface="+mn-ea"/>
              </a:rPr>
              <a:t>        </a:t>
            </a:r>
            <a:r>
              <a:rPr sz="1100" dirty="0" err="1">
                <a:solidFill>
                  <a:srgbClr val="2E4864"/>
                </a:solidFill>
                <a:latin typeface="+mj-ea"/>
                <a:ea typeface="+mj-ea"/>
                <a:cs typeface="+mn-ea"/>
              </a:rPr>
              <a:t>通过网络观看问政直播的人数均突破千万</a:t>
            </a:r>
            <a:r>
              <a:rPr sz="1100" dirty="0">
                <a:solidFill>
                  <a:srgbClr val="2E4864"/>
                </a:solidFill>
                <a:latin typeface="+mj-ea"/>
                <a:ea typeface="+mj-ea"/>
                <a:cs typeface="+mn-ea"/>
              </a:rPr>
              <a:t>+</a:t>
            </a: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1317897" y="855894"/>
            <a:ext cx="3262432" cy="338554"/>
          </a:xfrm>
          <a:prstGeom prst="rect">
            <a:avLst/>
          </a:prstGeom>
          <a:solidFill>
            <a:srgbClr val="2E4864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全程全员全息全效的极致问政效果</a:t>
            </a: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845611" y="183664"/>
            <a:ext cx="2621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《电视问政》媒体融合成效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Freeform 21"/>
          <p:cNvSpPr/>
          <p:nvPr/>
        </p:nvSpPr>
        <p:spPr bwMode="auto">
          <a:xfrm>
            <a:off x="2807018" y="1481455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22"/>
          <p:cNvSpPr/>
          <p:nvPr/>
        </p:nvSpPr>
        <p:spPr bwMode="auto">
          <a:xfrm>
            <a:off x="2807018" y="2549843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Freeform 23"/>
          <p:cNvSpPr/>
          <p:nvPr/>
        </p:nvSpPr>
        <p:spPr bwMode="auto">
          <a:xfrm>
            <a:off x="3872230" y="1481455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Freeform 24"/>
          <p:cNvSpPr/>
          <p:nvPr/>
        </p:nvSpPr>
        <p:spPr bwMode="auto">
          <a:xfrm>
            <a:off x="3872230" y="2549843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3084830" y="1714818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3084830" y="3202305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4524693" y="3951605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V="1">
            <a:off x="5245418" y="1714818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 txBox="1">
            <a:spLocks noChangeArrowheads="1"/>
          </p:cNvSpPr>
          <p:nvPr/>
        </p:nvSpPr>
        <p:spPr bwMode="auto">
          <a:xfrm>
            <a:off x="2559913" y="1482959"/>
            <a:ext cx="5384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27506E"/>
                </a:solidFill>
                <a:latin typeface="+mj-ea"/>
                <a:ea typeface="+mj-ea"/>
              </a:rPr>
              <a:t>全程</a:t>
            </a:r>
          </a:p>
        </p:txBody>
      </p:sp>
      <p:cxnSp>
        <p:nvCxnSpPr>
          <p:cNvPr id="52" name="直接连接符 5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CxnSpPr/>
          <p:nvPr/>
        </p:nvCxnSpPr>
        <p:spPr>
          <a:xfrm>
            <a:off x="2721205" y="1782579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/>
          <p:nvPr/>
        </p:nvSpPr>
        <p:spPr>
          <a:xfrm>
            <a:off x="5381631" y="1753070"/>
            <a:ext cx="2371282" cy="71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solidFill>
                  <a:srgbClr val="2E4864"/>
                </a:solidFill>
                <a:latin typeface="+mj-ea"/>
                <a:ea typeface="+mj-ea"/>
              </a:rPr>
              <a:t>吸引官员、百姓、专家、记者、观察员全员参与，平等发声，均衡各方立场和诉求，重视意见的专业性。</a:t>
            </a:r>
          </a:p>
        </p:txBody>
      </p:sp>
      <p:sp>
        <p:nvSpPr>
          <p:cNvPr id="74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 txBox="1">
            <a:spLocks noChangeArrowheads="1"/>
          </p:cNvSpPr>
          <p:nvPr/>
        </p:nvSpPr>
        <p:spPr bwMode="auto">
          <a:xfrm>
            <a:off x="5340912" y="1445373"/>
            <a:ext cx="5384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27506E"/>
                </a:solidFill>
                <a:latin typeface="+mj-ea"/>
                <a:ea typeface="+mj-ea"/>
              </a:rPr>
              <a:t>全员</a:t>
            </a:r>
          </a:p>
        </p:txBody>
      </p:sp>
      <p:cxnSp>
        <p:nvCxnSpPr>
          <p:cNvPr id="75" name="直接连接符 7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CxnSpPr/>
          <p:nvPr/>
        </p:nvCxnSpPr>
        <p:spPr>
          <a:xfrm>
            <a:off x="5483194" y="1764549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 txBox="1">
            <a:spLocks noChangeArrowheads="1"/>
          </p:cNvSpPr>
          <p:nvPr/>
        </p:nvSpPr>
        <p:spPr bwMode="auto">
          <a:xfrm>
            <a:off x="2533417" y="3371448"/>
            <a:ext cx="5384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27506E"/>
                </a:solidFill>
                <a:latin typeface="+mj-ea"/>
                <a:ea typeface="+mj-ea"/>
              </a:rPr>
              <a:t>全息</a:t>
            </a:r>
          </a:p>
        </p:txBody>
      </p:sp>
      <p:cxnSp>
        <p:nvCxnSpPr>
          <p:cNvPr id="82" name="直接连接符 8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CxnSpPr/>
          <p:nvPr/>
        </p:nvCxnSpPr>
        <p:spPr>
          <a:xfrm>
            <a:off x="2683278" y="3671068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/>
          <p:nvPr/>
        </p:nvSpPr>
        <p:spPr>
          <a:xfrm>
            <a:off x="5380757" y="3671068"/>
            <a:ext cx="237128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solidFill>
                  <a:srgbClr val="2E4864"/>
                </a:solidFill>
                <a:latin typeface="+mj-ea"/>
                <a:ea typeface="+mj-ea"/>
              </a:rPr>
              <a:t>强化传播效果的精准到位，更因为问政落地的系统化，推动了政府优化治理结构、提升治理效能，释放出更具建设性的综合治理效应，取得良好的社会效果。</a:t>
            </a:r>
          </a:p>
        </p:txBody>
      </p:sp>
      <p:sp>
        <p:nvSpPr>
          <p:cNvPr id="85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 txBox="1">
            <a:spLocks noChangeArrowheads="1"/>
          </p:cNvSpPr>
          <p:nvPr/>
        </p:nvSpPr>
        <p:spPr bwMode="auto">
          <a:xfrm>
            <a:off x="5334323" y="3373889"/>
            <a:ext cx="5384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dirty="0">
                <a:solidFill>
                  <a:srgbClr val="27506E"/>
                </a:solidFill>
                <a:latin typeface="+mj-ea"/>
                <a:ea typeface="+mj-ea"/>
              </a:rPr>
              <a:t>全效</a:t>
            </a:r>
          </a:p>
        </p:txBody>
      </p:sp>
      <p:cxnSp>
        <p:nvCxnSpPr>
          <p:cNvPr id="86" name="直接连接符 85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CxnSpPr/>
          <p:nvPr/>
        </p:nvCxnSpPr>
        <p:spPr>
          <a:xfrm>
            <a:off x="5482320" y="3679224"/>
            <a:ext cx="2319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/>
          <p:nvPr/>
        </p:nvSpPr>
        <p:spPr>
          <a:xfrm>
            <a:off x="1294765" y="1762760"/>
            <a:ext cx="1771650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solidFill>
                  <a:srgbClr val="2E4864"/>
                </a:solidFill>
                <a:latin typeface="+mj-ea"/>
                <a:ea typeface="+mj-ea"/>
              </a:rPr>
              <a:t>旨在一问到底，举一反三，彻底解决问题。</a:t>
            </a: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<p:cNvSpPr/>
          <p:nvPr/>
        </p:nvSpPr>
        <p:spPr>
          <a:xfrm>
            <a:off x="1341755" y="3655695"/>
            <a:ext cx="17259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solidFill>
                  <a:srgbClr val="2E4864"/>
                </a:solidFill>
                <a:latin typeface="+mj-ea"/>
                <a:ea typeface="+mj-ea"/>
              </a:rPr>
              <a:t>运用全媒体手段，直播、互动、全网调查、线索征集、短视频分发，主动设置话题，拓展传播渠道，形成全网热点。</a:t>
            </a:r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45298" y="1104265"/>
            <a:ext cx="56534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2E4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  <a:p>
            <a:pPr algn="just">
              <a:lnSpc>
                <a:spcPct val="150000"/>
              </a:lnSpc>
            </a:pPr>
            <a:endParaRPr lang="zh-CN" altLang="en-US" sz="900" dirty="0">
              <a:solidFill>
                <a:srgbClr val="2E4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sz="900" dirty="0">
                <a:solidFill>
                  <a:srgbClr val="2E4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 algn="just" fontAlgn="auto">
              <a:lnSpc>
                <a:spcPct val="200000"/>
              </a:lnSpc>
            </a:pPr>
            <a:r>
              <a:rPr sz="900" dirty="0">
                <a:solidFill>
                  <a:srgbClr val="2E4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sz="1200" dirty="0">
                <a:solidFill>
                  <a:srgbClr val="2E4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sz="1400" b="1" dirty="0">
                <a:solidFill>
                  <a:srgbClr val="2E4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技术永不停歇，内容与时俱进，电视问政十年来沉淀的问题导向、犀利风格历久弥新，我们将不断加强媒体融合创新，确保鲜明节目特色，为武汉建设国家中心城市和国际化大都市做出广电奉献。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548004"/>
            <a:ext cx="9144000" cy="2030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352705" y="1945998"/>
            <a:ext cx="643868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defTabSz="685165">
              <a:defRPr/>
            </a:pPr>
            <a:r>
              <a:rPr lang="en-US" altLang="zh-CN" sz="48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感谢聆听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1439525" y="2607224"/>
            <a:ext cx="2042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accent1"/>
                </a:solidFill>
                <a:latin typeface="方正兰亭黑_GBK"/>
                <a:ea typeface="方正兰亭黑_GBK"/>
              </a:rPr>
              <a:t>CONTENTS</a:t>
            </a:r>
            <a:endParaRPr lang="zh-CN" altLang="en-US" sz="2400" b="1" dirty="0">
              <a:solidFill>
                <a:schemeClr val="accent1"/>
              </a:solidFill>
              <a:latin typeface="方正兰亭黑_GBK"/>
              <a:ea typeface="方正兰亭黑_GBK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484162" y="1256009"/>
            <a:ext cx="354538" cy="35453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+mj-ea"/>
                <a:ea typeface="+mj-ea"/>
              </a:rPr>
              <a:t>1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04895" y="124088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《电视问政》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简介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704895" y="1966230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《电视问政》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发展瓶颈</a:t>
            </a:r>
          </a:p>
        </p:txBody>
      </p:sp>
      <p:sp>
        <p:nvSpPr>
          <p:cNvPr id="49" name="矩形 48"/>
          <p:cNvSpPr/>
          <p:nvPr/>
        </p:nvSpPr>
        <p:spPr>
          <a:xfrm>
            <a:off x="4704895" y="2697305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《电视问政》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创新之路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04895" y="3437540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</a:rPr>
              <a:t>《电视问政》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媒体融合成效</a:t>
            </a:r>
          </a:p>
        </p:txBody>
      </p:sp>
      <p:sp>
        <p:nvSpPr>
          <p:cNvPr id="17" name="文本框 5"/>
          <p:cNvSpPr txBox="1">
            <a:spLocks noChangeArrowheads="1"/>
          </p:cNvSpPr>
          <p:nvPr/>
        </p:nvSpPr>
        <p:spPr bwMode="auto">
          <a:xfrm>
            <a:off x="1439525" y="1799840"/>
            <a:ext cx="15760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chemeClr val="accent1"/>
                </a:solidFill>
                <a:latin typeface="方正兰亭黑_GBK"/>
                <a:ea typeface="方正兰亭黑_GBK"/>
              </a:rPr>
              <a:t>目录</a:t>
            </a:r>
          </a:p>
        </p:txBody>
      </p:sp>
      <p:sp>
        <p:nvSpPr>
          <p:cNvPr id="13" name="椭圆 12"/>
          <p:cNvSpPr/>
          <p:nvPr/>
        </p:nvSpPr>
        <p:spPr>
          <a:xfrm>
            <a:off x="4484162" y="1977858"/>
            <a:ext cx="354538" cy="35453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+mj-ea"/>
                <a:ea typeface="+mj-ea"/>
              </a:rPr>
              <a:t>2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484162" y="2699707"/>
            <a:ext cx="354538" cy="35453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+mj-ea"/>
                <a:ea typeface="+mj-ea"/>
              </a:rPr>
              <a:t>3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84162" y="3421556"/>
            <a:ext cx="354538" cy="354538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latin typeface="+mj-ea"/>
                <a:ea typeface="+mj-ea"/>
              </a:rPr>
              <a:t>4</a:t>
            </a:r>
            <a:endParaRPr lang="zh-CN" altLang="en-US" sz="14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801161" y="164614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schemeClr val="accent1"/>
                </a:solidFill>
                <a:latin typeface="+mj-ea"/>
                <a:ea typeface="+mj-ea"/>
              </a:rPr>
              <a:t>《电视问政》简介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37511" y="183664"/>
            <a:ext cx="528375" cy="484787"/>
            <a:chOff x="1417110" y="1933669"/>
            <a:chExt cx="1827515" cy="1676757"/>
          </a:xfrm>
        </p:grpSpPr>
        <p:sp>
          <p:nvSpPr>
            <p:cNvPr id="14" name="椭圆 13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38208" y="3653757"/>
            <a:ext cx="646758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50000"/>
              </a:lnSpc>
              <a:defRPr/>
            </a:pPr>
            <a:r>
              <a:rPr lang="en-US" altLang="zh-CN" sz="1200" b="1" dirty="0">
                <a:solidFill>
                  <a:srgbClr val="2E4864"/>
                </a:solidFill>
                <a:latin typeface="+mj-ea"/>
                <a:ea typeface="+mj-ea"/>
              </a:rPr>
              <a:t>    </a:t>
            </a:r>
            <a:r>
              <a:rPr lang="zh-CN" altLang="en-US" sz="1200" b="1" dirty="0">
                <a:solidFill>
                  <a:srgbClr val="2E4864"/>
                </a:solidFill>
                <a:latin typeface="+mj-ea"/>
                <a:ea typeface="+mj-ea"/>
              </a:rPr>
              <a:t>《电视问政》是武汉广播电视台首创的一档大型舆论监督类访谈节目，十年打造，电视问政搭建起市民与政府沟通的平台，对推动城市治理现代化进行了有益尝试</a:t>
            </a:r>
            <a:r>
              <a:rPr lang="zh-CN" altLang="en-US" sz="1200" b="1" dirty="0" smtClean="0">
                <a:solidFill>
                  <a:srgbClr val="2E4864"/>
                </a:solidFill>
                <a:latin typeface="+mj-ea"/>
                <a:ea typeface="+mj-ea"/>
              </a:rPr>
              <a:t>。</a:t>
            </a:r>
            <a:endParaRPr lang="zh-CN" altLang="en-US" sz="1200" b="1" dirty="0">
              <a:solidFill>
                <a:srgbClr val="2E4864"/>
              </a:solidFill>
              <a:latin typeface="+mj-ea"/>
              <a:ea typeface="+mj-ea"/>
            </a:endParaRPr>
          </a:p>
        </p:txBody>
      </p:sp>
      <p:pic>
        <p:nvPicPr>
          <p:cNvPr id="1027" name="Picture 3" descr="C:\Users\HP\Pictures\QQplayerPic\新建时间线[00_00_04][20210604-164127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802405"/>
            <a:ext cx="4952999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016318" y="1036320"/>
            <a:ext cx="7111365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200" b="1" dirty="0">
                <a:solidFill>
                  <a:srgbClr val="2E4864"/>
                </a:solidFill>
                <a:latin typeface="+mj-ea"/>
                <a:ea typeface="+mj-ea"/>
                <a:sym typeface="+mn-ea"/>
              </a:rPr>
              <a:t>         十多年前起步的电视问政，曾综合各类先进传播手段和形态，让电视台、公众、政府通过信息互通与对话形成一种民生问题解决的新路径。然后随着媒体融合的不断深入，投诉渠道的多样，观众诉求的多元，电视问政和传统媒体一样，面临着线索来源偏少、互动性欠缺、公众获得感不足等困惑。节目在稳步发展固定收视群体同时，你播我看、你问我答的模式也让观众逐渐产生收视疲劳。</a:t>
            </a:r>
          </a:p>
        </p:txBody>
      </p:sp>
      <p:sp>
        <p:nvSpPr>
          <p:cNvPr id="21" name="椭圆 20"/>
          <p:cNvSpPr/>
          <p:nvPr/>
        </p:nvSpPr>
        <p:spPr>
          <a:xfrm>
            <a:off x="1118027" y="339722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658026" y="3408214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338760" y="3382101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  <a:latin typeface="+mj-ea"/>
                <a:ea typeface="+mj-ea"/>
              </a:rPr>
              <a:t>01.</a:t>
            </a:r>
            <a:r>
              <a:rPr lang="zh-CN" altLang="en-US" sz="1400" b="1" dirty="0">
                <a:solidFill>
                  <a:schemeClr val="accent1"/>
                </a:solidFill>
                <a:latin typeface="+mj-ea"/>
                <a:ea typeface="+mj-ea"/>
              </a:rPr>
              <a:t>传播形式单一</a:t>
            </a:r>
            <a:endParaRPr lang="zh-CN" altLang="en-US" sz="1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878760" y="3382280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accent1"/>
                </a:solidFill>
                <a:latin typeface="+mj-ea"/>
                <a:ea typeface="+mj-ea"/>
              </a:rPr>
              <a:t>02.</a:t>
            </a:r>
            <a:r>
              <a:rPr lang="zh-CN" altLang="en-US" sz="1400" b="1" dirty="0">
                <a:solidFill>
                  <a:schemeClr val="accent1"/>
                </a:solidFill>
                <a:latin typeface="+mj-ea"/>
                <a:ea typeface="+mj-ea"/>
              </a:rPr>
              <a:t>内容形态单调</a:t>
            </a:r>
          </a:p>
        </p:txBody>
      </p:sp>
      <p:sp>
        <p:nvSpPr>
          <p:cNvPr id="47" name="椭圆 46"/>
          <p:cNvSpPr/>
          <p:nvPr/>
        </p:nvSpPr>
        <p:spPr>
          <a:xfrm>
            <a:off x="6307881" y="3423009"/>
            <a:ext cx="232005" cy="232005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528615" y="3397075"/>
            <a:ext cx="1534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accent1"/>
                </a:solidFill>
                <a:latin typeface="+mj-ea"/>
                <a:ea typeface="+mj-ea"/>
              </a:rPr>
              <a:t>03.</a:t>
            </a:r>
            <a:r>
              <a:rPr lang="zh-CN" altLang="en-US" sz="1400" b="1" dirty="0">
                <a:solidFill>
                  <a:schemeClr val="accent1"/>
                </a:solidFill>
                <a:latin typeface="+mj-ea"/>
                <a:ea typeface="+mj-ea"/>
              </a:rPr>
              <a:t>掣肘问政实效</a:t>
            </a: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763061" y="174139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schemeClr val="accent1"/>
                </a:solidFill>
                <a:latin typeface="+mj-ea"/>
                <a:ea typeface="+mj-ea"/>
              </a:rPr>
              <a:t>《电视问政》发展瓶颈</a:t>
            </a:r>
          </a:p>
        </p:txBody>
      </p:sp>
      <p:sp>
        <p:nvSpPr>
          <p:cNvPr id="14" name="矩形 13"/>
          <p:cNvSpPr/>
          <p:nvPr/>
        </p:nvSpPr>
        <p:spPr>
          <a:xfrm>
            <a:off x="934492" y="2714991"/>
            <a:ext cx="2925500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spc="300" dirty="0">
                <a:solidFill>
                  <a:schemeClr val="bg1"/>
                </a:solidFill>
                <a:latin typeface="+mj-ea"/>
                <a:ea typeface="+mj-ea"/>
              </a:rPr>
              <a:t>影响力下降主要原因：</a:t>
            </a: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153438" y="1532856"/>
            <a:ext cx="1319887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59203" y="2412278"/>
            <a:ext cx="1319887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53437" y="3329779"/>
            <a:ext cx="1319887" cy="305617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820211" y="202714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solidFill>
                  <a:schemeClr val="accent1"/>
                </a:solidFill>
                <a:latin typeface="+mj-ea"/>
                <a:ea typeface="+mj-ea"/>
              </a:rPr>
              <a:t>《电视问政》创新之路</a:t>
            </a:r>
          </a:p>
        </p:txBody>
      </p:sp>
      <p:sp>
        <p:nvSpPr>
          <p:cNvPr id="11" name="矩形 10"/>
          <p:cNvSpPr/>
          <p:nvPr/>
        </p:nvSpPr>
        <p:spPr>
          <a:xfrm>
            <a:off x="1055370" y="771525"/>
            <a:ext cx="6901180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</a:rPr>
              <a:t>       </a:t>
            </a:r>
            <a:r>
              <a:rPr lang="zh-CN" altLang="en-US" sz="1200" b="1" dirty="0">
                <a:solidFill>
                  <a:srgbClr val="2E4864"/>
                </a:solidFill>
                <a:latin typeface="+mj-ea"/>
                <a:ea typeface="+mj-ea"/>
              </a:rPr>
              <a:t>让更多的观众、用户爱上电视问政、用好电视问政成为内容生产和技术团队的创新共识。扩大入口、出口，夯实问政实效成为技术着力方向。</a:t>
            </a:r>
          </a:p>
        </p:txBody>
      </p:sp>
      <p:sp>
        <p:nvSpPr>
          <p:cNvPr id="40" name="矩形 39"/>
          <p:cNvSpPr/>
          <p:nvPr/>
        </p:nvSpPr>
        <p:spPr>
          <a:xfrm>
            <a:off x="1068070" y="2715260"/>
            <a:ext cx="6939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      </a:t>
            </a:r>
            <a:r>
              <a:rPr lang="zh-CN" altLang="en-US" sz="1100" dirty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媒体融合中的《电视问政》全媒体系列节目打破传统媒体节目边界，综合利用广播迅捷、电视全面和互联网覆盖广的优势，形成全媒体共振的舆论场，打造拥有广电特色的“媒体融合问政</a:t>
            </a:r>
            <a:r>
              <a:rPr lang="zh-CN" altLang="en-US" sz="1100" dirty="0" smtClean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平台</a:t>
            </a:r>
            <a:r>
              <a:rPr lang="zh-CN" altLang="en-US" sz="1100" dirty="0">
                <a:solidFill>
                  <a:srgbClr val="000000"/>
                </a:solidFill>
                <a:latin typeface="+mj-ea"/>
                <a:sym typeface="+mn-ea"/>
              </a:rPr>
              <a:t>“ </a:t>
            </a:r>
            <a:r>
              <a:rPr lang="zh-CN" altLang="en-US" sz="1100" dirty="0" smtClean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。</a:t>
            </a:r>
            <a:endParaRPr lang="zh-CN" altLang="en-US" sz="1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41" name="矩形 4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072517" y="2425021"/>
            <a:ext cx="1736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lang="en-US" altLang="zh-CN" sz="14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拓宽媒介空间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1171903" y="2702020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072517" y="3332424"/>
            <a:ext cx="1736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en-US" altLang="zh-CN" sz="14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r>
              <a:rPr lang="zh-CN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延展问政深度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171903" y="3618948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1172210" y="1823085"/>
            <a:ext cx="68351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+mj-ea"/>
                <a:ea typeface="+mj-ea"/>
              </a:rPr>
              <a:t>     </a:t>
            </a:r>
            <a:r>
              <a:rPr lang="zh-CN" altLang="en-US" sz="1100" dirty="0">
                <a:solidFill>
                  <a:srgbClr val="000000"/>
                </a:solidFill>
                <a:latin typeface="+mj-ea"/>
                <a:ea typeface="+mj-ea"/>
              </a:rPr>
              <a:t>《电视问政》创新线索收集处理，通过“黄鹤云媒”云线索采集分析系统，实现多来源、全渠道的线索集纳，通过数据清洗、整理，自动分析识别，向内容制作团队推送有价值的线索，实现科学问责、精准问政。</a:t>
            </a:r>
          </a:p>
        </p:txBody>
      </p:sp>
      <p:sp>
        <p:nvSpPr>
          <p:cNvPr id="53" name="矩形 5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1072517" y="1534891"/>
            <a:ext cx="1736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b="1" dirty="0" smtClean="0">
                <a:solidFill>
                  <a:schemeClr val="bg1"/>
                </a:solidFill>
                <a:latin typeface="+mj-ea"/>
                <a:ea typeface="+mj-ea"/>
              </a:rPr>
              <a:t>1.</a:t>
            </a:r>
            <a:r>
              <a:rPr lang="zh-CN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创新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</a:rPr>
              <a:t>问政内核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1171903" y="1820145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72514" y="3594100"/>
            <a:ext cx="693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       </a:t>
            </a:r>
            <a:r>
              <a:rPr sz="1100" dirty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在移动优先的媒体生态下，武汉电视问政将演播室大屏、电视屏、电脑屏和手机屏联动起来，实时反馈多种终端的意见观点，</a:t>
            </a:r>
            <a:r>
              <a:rPr lang="zh-CN" sz="1100" dirty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构</a:t>
            </a:r>
            <a:r>
              <a:rPr sz="1100" dirty="0">
                <a:solidFill>
                  <a:srgbClr val="000000"/>
                </a:solidFill>
                <a:latin typeface="+mj-ea"/>
                <a:ea typeface="+mj-ea"/>
                <a:sym typeface="+mn-ea"/>
              </a:rPr>
              <a:t>建了舆论监督反馈为一体的闭环传播体系。</a:t>
            </a: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84561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《电视问政》创新之路：创新问政内核</a:t>
            </a:r>
          </a:p>
        </p:txBody>
      </p:sp>
      <p:sp>
        <p:nvSpPr>
          <p:cNvPr id="9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3274" y="3229877"/>
            <a:ext cx="2974976" cy="102720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indent="288000">
              <a:lnSpc>
                <a:spcPct val="150000"/>
              </a:lnSpc>
            </a:pPr>
            <a:r>
              <a:rPr lang="zh-CN" altLang="zh-CN" b="1" dirty="0" smtClean="0">
                <a:solidFill>
                  <a:srgbClr val="27506E"/>
                </a:solidFill>
                <a:latin typeface="+mj-ea"/>
                <a:ea typeface="+mj-ea"/>
              </a:rPr>
              <a:t>集中</a:t>
            </a:r>
            <a:r>
              <a:rPr lang="zh-CN" altLang="zh-CN" b="1" dirty="0">
                <a:solidFill>
                  <a:srgbClr val="27506E"/>
                </a:solidFill>
                <a:latin typeface="+mj-ea"/>
                <a:ea typeface="+mj-ea"/>
              </a:rPr>
              <a:t>曝光了市民用水、公厕、路灯、网上办事、小区环境和安全等与生活息息相关的问题。</a:t>
            </a:r>
            <a:endParaRPr lang="zh-CN" altLang="en-US" b="1" dirty="0">
              <a:solidFill>
                <a:srgbClr val="27506E"/>
              </a:solidFill>
              <a:latin typeface="+mj-ea"/>
              <a:ea typeface="+mj-ea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2513584" y="894753"/>
            <a:ext cx="4116833" cy="4154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以</a:t>
            </a:r>
            <a:r>
              <a:rPr lang="en-US" altLang="zh-CN" sz="14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《</a:t>
            </a:r>
            <a:r>
              <a:rPr lang="zh-CN" altLang="en-US" sz="14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电视问政：每周面对面</a:t>
            </a:r>
            <a:r>
              <a:rPr lang="en-US" altLang="zh-CN" sz="14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》</a:t>
            </a:r>
            <a:r>
              <a:rPr lang="zh-CN" altLang="en-US" sz="14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第</a:t>
            </a:r>
            <a:r>
              <a:rPr lang="en-US" altLang="zh-CN" sz="14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21-25</a:t>
            </a:r>
            <a:r>
              <a:rPr lang="zh-CN" altLang="en-US" sz="14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期选题为例</a:t>
            </a:r>
          </a:p>
        </p:txBody>
      </p:sp>
      <p:pic>
        <p:nvPicPr>
          <p:cNvPr id="2050" name="Picture 2" descr="C:\Users\HP\Desktop\微信图片_202106041612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7" t="11574" r="29457" b="50893"/>
          <a:stretch/>
        </p:blipFill>
        <p:spPr bwMode="auto">
          <a:xfrm>
            <a:off x="1784349" y="2884952"/>
            <a:ext cx="2584451" cy="14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esktop\微信图片_202106041612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7046" r="1838" b="8441"/>
          <a:stretch/>
        </p:blipFill>
        <p:spPr bwMode="auto">
          <a:xfrm>
            <a:off x="4613275" y="1371599"/>
            <a:ext cx="2974975" cy="14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HP\Pictures\QQplayerPic\新建时间线[00_00_01][20210604-164036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48" y="1364422"/>
            <a:ext cx="2584451" cy="14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56588" y="1369241"/>
            <a:ext cx="7317462" cy="2707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686550" y="2013677"/>
            <a:ext cx="1223412" cy="427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70450" y="2013677"/>
            <a:ext cx="1223412" cy="427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54350" y="2013677"/>
            <a:ext cx="1223412" cy="427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38250" y="2013677"/>
            <a:ext cx="1223412" cy="427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638580" y="3947340"/>
            <a:ext cx="4314001" cy="307777"/>
          </a:xfrm>
          <a:prstGeom prst="rect">
            <a:avLst/>
          </a:prstGeom>
          <a:solidFill>
            <a:srgbClr val="27506E"/>
          </a:solidFill>
        </p:spPr>
        <p:txBody>
          <a:bodyPr wrap="none" rtlCol="0">
            <a:spAutoFit/>
          </a:bodyPr>
          <a:lstStyle/>
          <a:p>
            <a:r>
              <a:rPr lang="zh-CN" altLang="zh-CN" sz="1400" b="1" dirty="0">
                <a:solidFill>
                  <a:schemeClr val="bg1"/>
                </a:solidFill>
                <a:latin typeface="+mj-ea"/>
                <a:ea typeface="+mj-ea"/>
              </a:rPr>
              <a:t>运用“黄鹤云媒”云线索采集分析的融合大数据平台</a:t>
            </a:r>
            <a:endParaRPr lang="zh-CN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730" y="2438399"/>
            <a:ext cx="1031051" cy="1192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100" dirty="0" smtClean="0">
                <a:solidFill>
                  <a:schemeClr val="bg1"/>
                </a:solidFill>
                <a:latin typeface="+mj-ea"/>
                <a:ea typeface="+mj-ea"/>
              </a:rPr>
              <a:t>微</a:t>
            </a: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信公众号</a:t>
            </a:r>
            <a:endParaRPr lang="en-US" altLang="zh-CN" sz="11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30000"/>
              </a:lnSpc>
            </a:pP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“掌上武汉”</a:t>
            </a:r>
            <a:endParaRPr lang="en-US" altLang="zh-CN" sz="11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30000"/>
              </a:lnSpc>
            </a:pP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“汉新闻”</a:t>
            </a:r>
            <a:endParaRPr lang="en-US" altLang="zh-CN" sz="11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30000"/>
              </a:lnSpc>
            </a:pP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投诉平台</a:t>
            </a:r>
            <a:endParaRPr lang="en-US" altLang="zh-CN" sz="11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30000"/>
              </a:lnSpc>
            </a:pPr>
            <a:r>
              <a:rPr lang="zh-CN" altLang="zh-CN" sz="1100" dirty="0" smtClean="0">
                <a:solidFill>
                  <a:schemeClr val="bg1"/>
                </a:solidFill>
                <a:latin typeface="+mj-ea"/>
                <a:ea typeface="+mj-ea"/>
              </a:rPr>
              <a:t>市长</a:t>
            </a: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专线</a:t>
            </a:r>
            <a:endParaRPr lang="zh-CN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250" y="2089192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 dirty="0" smtClean="0">
                <a:solidFill>
                  <a:srgbClr val="2E4864"/>
                </a:solidFill>
                <a:latin typeface="+mj-ea"/>
                <a:ea typeface="+mj-ea"/>
              </a:rPr>
              <a:t>新闻</a:t>
            </a:r>
            <a:r>
              <a:rPr lang="zh-CN" altLang="zh-CN" b="1" dirty="0">
                <a:solidFill>
                  <a:srgbClr val="2E4864"/>
                </a:solidFill>
                <a:latin typeface="+mj-ea"/>
                <a:ea typeface="+mj-ea"/>
              </a:rPr>
              <a:t>线索汇聚</a:t>
            </a:r>
            <a:endParaRPr lang="zh-CN" altLang="en-US" dirty="0">
              <a:solidFill>
                <a:srgbClr val="2E4864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7401" y="2406649"/>
            <a:ext cx="1443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通过数据清洗、整理，自动分析识别，</a:t>
            </a:r>
            <a:r>
              <a:rPr lang="zh-CN" altLang="zh-CN" sz="1100" b="1" dirty="0">
                <a:solidFill>
                  <a:schemeClr val="bg1"/>
                </a:solidFill>
                <a:latin typeface="+mj-ea"/>
                <a:ea typeface="+mj-ea"/>
              </a:rPr>
              <a:t>将近期高频投诉线索以</a:t>
            </a:r>
            <a:r>
              <a:rPr lang="en-US" altLang="zh-CN" sz="1100" b="1" dirty="0">
                <a:solidFill>
                  <a:schemeClr val="bg1"/>
                </a:solidFill>
                <a:latin typeface="+mj-ea"/>
                <a:ea typeface="+mj-ea"/>
              </a:rPr>
              <a:t>web</a:t>
            </a:r>
            <a:r>
              <a:rPr lang="zh-CN" altLang="zh-CN" sz="1100" b="1" dirty="0">
                <a:solidFill>
                  <a:schemeClr val="bg1"/>
                </a:solidFill>
                <a:latin typeface="+mj-ea"/>
                <a:ea typeface="+mj-ea"/>
              </a:rPr>
              <a:t>形式分类</a:t>
            </a:r>
            <a:r>
              <a:rPr lang="zh-CN" altLang="zh-CN" sz="1100" b="1" dirty="0" smtClean="0">
                <a:solidFill>
                  <a:schemeClr val="bg1"/>
                </a:solidFill>
                <a:latin typeface="+mj-ea"/>
                <a:ea typeface="+mj-ea"/>
              </a:rPr>
              <a:t>汇聚</a:t>
            </a:r>
            <a:r>
              <a:rPr lang="zh-CN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en-US" altLang="zh-CN" sz="18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1" y="20807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rgbClr val="2E4864"/>
                </a:solidFill>
                <a:latin typeface="+mj-ea"/>
                <a:ea typeface="+mj-ea"/>
              </a:rPr>
              <a:t>及时推送线索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0608" y="2457449"/>
            <a:ext cx="1481442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及时向内容制作团队推送，同时采集分析系统与武汉全媒体监督督办平台的</a:t>
            </a:r>
            <a:r>
              <a:rPr lang="zh-CN" altLang="zh-CN" sz="1100" b="1" dirty="0">
                <a:solidFill>
                  <a:schemeClr val="bg1"/>
                </a:solidFill>
                <a:latin typeface="+mj-ea"/>
                <a:ea typeface="+mj-ea"/>
              </a:rPr>
              <a:t>后台打通</a:t>
            </a: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，还可</a:t>
            </a:r>
            <a:r>
              <a:rPr lang="zh-CN" altLang="zh-CN" sz="1100" b="1" dirty="0">
                <a:solidFill>
                  <a:schemeClr val="bg1"/>
                </a:solidFill>
                <a:latin typeface="+mj-ea"/>
                <a:ea typeface="+mj-ea"/>
              </a:rPr>
              <a:t>获取群众投诉的爆料信息</a:t>
            </a: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zh-CN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4424" y="2070827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 b="1" spc="300" dirty="0">
                <a:solidFill>
                  <a:srgbClr val="2E4864"/>
                </a:solidFill>
                <a:latin typeface="+mj-ea"/>
                <a:ea typeface="+mj-ea"/>
              </a:rPr>
              <a:t>优化选题</a:t>
            </a:r>
            <a:endParaRPr lang="zh-CN" altLang="en-US" sz="1400" b="1" spc="300" dirty="0">
              <a:solidFill>
                <a:srgbClr val="2E4864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32098" y="208352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b="1" dirty="0" smtClean="0">
                <a:solidFill>
                  <a:srgbClr val="2E4864"/>
                </a:solidFill>
                <a:latin typeface="+mj-ea"/>
                <a:ea typeface="+mj-ea"/>
              </a:rPr>
              <a:t>高频线索分类</a:t>
            </a:r>
            <a:endParaRPr lang="zh-CN" altLang="en-US" sz="1400" dirty="0">
              <a:solidFill>
                <a:srgbClr val="2E4864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2868" y="2412999"/>
            <a:ext cx="144988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节目组根据推荐，</a:t>
            </a:r>
            <a:r>
              <a:rPr lang="zh-CN" altLang="zh-CN" sz="1100" b="1" dirty="0">
                <a:solidFill>
                  <a:schemeClr val="bg1"/>
                </a:solidFill>
                <a:latin typeface="+mj-ea"/>
                <a:ea typeface="+mj-ea"/>
              </a:rPr>
              <a:t>筛选研判海量投诉，优化选题，</a:t>
            </a:r>
            <a:r>
              <a:rPr lang="zh-CN" altLang="zh-CN" sz="1100" dirty="0">
                <a:solidFill>
                  <a:schemeClr val="bg1"/>
                </a:solidFill>
                <a:latin typeface="+mj-ea"/>
                <a:ea typeface="+mj-ea"/>
              </a:rPr>
              <a:t>制作出民众所想、所盼的问政内容。</a:t>
            </a:r>
            <a:endParaRPr lang="zh-CN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2541550" y="2075946"/>
            <a:ext cx="447601" cy="22170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4357458" y="2075946"/>
            <a:ext cx="447601" cy="22170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6173367" y="2075946"/>
            <a:ext cx="447601" cy="22170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168400" y="1631950"/>
            <a:ext cx="1373150" cy="21590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2992400" y="1631950"/>
            <a:ext cx="1373150" cy="21590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795581" y="1631950"/>
            <a:ext cx="1373150" cy="21590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6622518" y="1631950"/>
            <a:ext cx="1373150" cy="215900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32788" y="634403"/>
            <a:ext cx="3683000" cy="336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7506E"/>
              </a:solidFill>
            </a:endParaRPr>
          </a:p>
        </p:txBody>
      </p:sp>
      <p:sp>
        <p:nvSpPr>
          <p:cNvPr id="27" name="文本框 1"/>
          <p:cNvSpPr txBox="1"/>
          <p:nvPr/>
        </p:nvSpPr>
        <p:spPr>
          <a:xfrm>
            <a:off x="2717967" y="913803"/>
            <a:ext cx="355417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以</a:t>
            </a:r>
            <a:r>
              <a:rPr lang="en-US" altLang="zh-CN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《</a:t>
            </a:r>
            <a:r>
              <a:rPr lang="zh-CN" altLang="en-US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电视问政：每周面对面</a:t>
            </a:r>
            <a:r>
              <a:rPr lang="en-US" altLang="zh-CN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》</a:t>
            </a:r>
            <a:r>
              <a:rPr lang="zh-CN" altLang="en-US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第</a:t>
            </a:r>
            <a:r>
              <a:rPr lang="en-US" altLang="zh-CN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21-25</a:t>
            </a:r>
            <a:r>
              <a:rPr lang="zh-CN" altLang="en-US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期选题为例</a:t>
            </a:r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84561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《电视问政》创新之路：创新问政内核</a:t>
            </a:r>
          </a:p>
        </p:txBody>
      </p:sp>
      <p:sp>
        <p:nvSpPr>
          <p:cNvPr id="30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2084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032788" y="634403"/>
            <a:ext cx="3683000" cy="336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7506E"/>
              </a:solidFill>
            </a:endParaRPr>
          </a:p>
        </p:txBody>
      </p:sp>
      <p:sp>
        <p:nvSpPr>
          <p:cNvPr id="27" name="文本框 1"/>
          <p:cNvSpPr txBox="1"/>
          <p:nvPr/>
        </p:nvSpPr>
        <p:spPr>
          <a:xfrm>
            <a:off x="2717967" y="799503"/>
            <a:ext cx="355417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以</a:t>
            </a:r>
            <a:r>
              <a:rPr lang="en-US" altLang="zh-CN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《</a:t>
            </a:r>
            <a:r>
              <a:rPr lang="zh-CN" altLang="en-US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电视问政：每周面对面</a:t>
            </a:r>
            <a:r>
              <a:rPr lang="en-US" altLang="zh-CN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》</a:t>
            </a:r>
            <a:r>
              <a:rPr lang="zh-CN" altLang="en-US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第</a:t>
            </a:r>
            <a:r>
              <a:rPr lang="en-US" altLang="zh-CN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21-25</a:t>
            </a:r>
            <a:r>
              <a:rPr lang="zh-CN" altLang="en-US" sz="1200" b="1" dirty="0">
                <a:solidFill>
                  <a:srgbClr val="27506E"/>
                </a:solidFill>
                <a:latin typeface="+mj-ea"/>
                <a:ea typeface="+mj-ea"/>
                <a:sym typeface="+mn-ea"/>
              </a:rPr>
              <a:t>期选题为例</a:t>
            </a:r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84561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《电视问政》创新之路：创新问政内核</a:t>
            </a:r>
          </a:p>
        </p:txBody>
      </p:sp>
      <p:sp>
        <p:nvSpPr>
          <p:cNvPr id="30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074" name="Picture 2" descr="C:\Users\HP\Desktop\微信图片_20210604161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1956"/>
            <a:ext cx="2775159" cy="1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微信图片_20210604161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21" y="1321956"/>
            <a:ext cx="2775159" cy="1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1221" y="2984500"/>
            <a:ext cx="732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200" dirty="0">
                <a:latin typeface="+mj-ea"/>
                <a:ea typeface="+mj-ea"/>
              </a:rPr>
              <a:t>问政播出当晚，洪山区对旱厕进行彻底消杀和封闭，并在小区内设置一座可供</a:t>
            </a:r>
            <a:r>
              <a:rPr lang="en-US" altLang="zh-CN" sz="1200" dirty="0">
                <a:latin typeface="+mj-ea"/>
                <a:ea typeface="+mj-ea"/>
              </a:rPr>
              <a:t>4</a:t>
            </a:r>
            <a:r>
              <a:rPr lang="zh-CN" altLang="zh-CN" sz="1200" dirty="0">
                <a:latin typeface="+mj-ea"/>
                <a:ea typeface="+mj-ea"/>
              </a:rPr>
              <a:t>人使用的移动式临时厕所，每天有专人负责卫生保洁，去年底我办实地走访，小区内新公厕已建成并开放使用，居民非常满意，</a:t>
            </a:r>
            <a:r>
              <a:rPr lang="en-US" altLang="zh-CN" sz="1200" dirty="0">
                <a:latin typeface="+mj-ea"/>
                <a:ea typeface="+mj-ea"/>
              </a:rPr>
              <a:t>80</a:t>
            </a:r>
            <a:r>
              <a:rPr lang="zh-CN" altLang="zh-CN" sz="1200" dirty="0">
                <a:latin typeface="+mj-ea"/>
                <a:ea typeface="+mj-ea"/>
              </a:rPr>
              <a:t>岁的戴爹爹专程送来锦旗感谢党和政府</a:t>
            </a:r>
            <a:r>
              <a:rPr lang="zh-CN" altLang="zh-CN" sz="1200" dirty="0" smtClean="0">
                <a:latin typeface="+mj-ea"/>
                <a:ea typeface="+mj-ea"/>
              </a:rPr>
              <a:t>。</a:t>
            </a:r>
            <a:endParaRPr lang="zh-CN" altLang="zh-CN" sz="1200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221" y="3901402"/>
            <a:ext cx="7321559" cy="738664"/>
          </a:xfrm>
          <a:prstGeom prst="rect">
            <a:avLst/>
          </a:prstGeom>
          <a:solidFill>
            <a:srgbClr val="27506E"/>
          </a:solidFill>
        </p:spPr>
        <p:txBody>
          <a:bodyPr wrap="square" rtlCol="0" anchor="ctr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1400" b="1" dirty="0">
                <a:solidFill>
                  <a:schemeClr val="bg1"/>
                </a:solidFill>
                <a:latin typeface="+mj-ea"/>
                <a:ea typeface="+mj-ea"/>
              </a:rPr>
              <a:t>以针对性的线索集纳为突破，带动有效曝光，推动解决市场主体和群众办事的“堵点”“痛点”“难点”，倒逼主体责任落实、扩大作风监督之效，实现科学问责、精准问政</a:t>
            </a:r>
            <a:r>
              <a:rPr lang="zh-CN" altLang="zh-CN" sz="1400" b="1" dirty="0" smtClean="0">
                <a:solidFill>
                  <a:schemeClr val="bg1"/>
                </a:solidFill>
                <a:latin typeface="+mj-ea"/>
                <a:ea typeface="+mj-ea"/>
              </a:rPr>
              <a:t>。</a:t>
            </a:r>
            <a:endParaRPr lang="zh-CN" altLang="zh-CN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465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813861" y="183664"/>
            <a:ext cx="3637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《电视问政》创新之路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</a:rPr>
              <a:t>：拓宽媒介空间</a:t>
            </a:r>
            <a:endParaRPr lang="zh-CN" altLang="en-US" sz="1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9357" y="1834515"/>
            <a:ext cx="3793243" cy="2123658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2400"/>
              </a:spcAft>
            </a:pPr>
            <a:r>
              <a:rPr lang="en-US" altLang="zh-CN" sz="1100" dirty="0">
                <a:solidFill>
                  <a:srgbClr val="2E4864"/>
                </a:solidFill>
                <a:latin typeface="+mj-ea"/>
                <a:ea typeface="+mj-ea"/>
              </a:rPr>
              <a:t>      </a:t>
            </a:r>
            <a:r>
              <a:rPr sz="1100" dirty="0">
                <a:solidFill>
                  <a:srgbClr val="2E4864"/>
                </a:solidFill>
                <a:latin typeface="+mj-ea"/>
                <a:ea typeface="+mj-ea"/>
              </a:rPr>
              <a:t>《电视问政》全媒体系列节目打破传统媒体节目边界，综合利用广播迅捷、电视全面和互联网覆盖广的优势，杂糅广播、电视、新媒体多种媒介形态打造。通过“黄鹤云媒”共平台生产，多渠道传播，有效把各种终端、渠道整合成一个有机体，形成全媒体共振的舆论场，打造拥有广电特色的“媒体融合问政平台”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200510" y="1331278"/>
            <a:ext cx="1092090" cy="369332"/>
          </a:xfrm>
          <a:prstGeom prst="rect">
            <a:avLst/>
          </a:prstGeom>
          <a:solidFill>
            <a:srgbClr val="2E4864"/>
          </a:solidFill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12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 </a:t>
            </a:r>
            <a:r>
              <a:rPr lang="zh-CN" altLang="en-US" sz="12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多渠道传播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41798" y="635997"/>
            <a:ext cx="4743316" cy="3974224"/>
            <a:chOff x="3809364" y="278130"/>
            <a:chExt cx="5374006" cy="4401185"/>
          </a:xfrm>
        </p:grpSpPr>
        <p:sp>
          <p:nvSpPr>
            <p:cNvPr id="6" name="Freeform 42"/>
            <p:cNvSpPr>
              <a:spLocks noEditPoints="1"/>
            </p:cNvSpPr>
            <p:nvPr/>
          </p:nvSpPr>
          <p:spPr bwMode="auto">
            <a:xfrm>
              <a:off x="8281670" y="2181225"/>
              <a:ext cx="570230" cy="459740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164965" y="2101215"/>
              <a:ext cx="607060" cy="60198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6" name="Freeform 86"/>
            <p:cNvSpPr>
              <a:spLocks noEditPoints="1"/>
            </p:cNvSpPr>
            <p:nvPr/>
          </p:nvSpPr>
          <p:spPr bwMode="auto">
            <a:xfrm>
              <a:off x="7357745" y="2165350"/>
              <a:ext cx="302895" cy="478155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/>
            </a:p>
          </p:txBody>
        </p:sp>
        <p:sp>
          <p:nvSpPr>
            <p:cNvPr id="28" name="Arc 8"/>
            <p:cNvSpPr/>
            <p:nvPr/>
          </p:nvSpPr>
          <p:spPr>
            <a:xfrm>
              <a:off x="4475480" y="278130"/>
              <a:ext cx="4072255" cy="3489960"/>
            </a:xfrm>
            <a:prstGeom prst="arc">
              <a:avLst>
                <a:gd name="adj1" fmla="val 10736977"/>
                <a:gd name="adj2" fmla="val 21599765"/>
              </a:avLst>
            </a:prstGeom>
            <a:ln w="190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>
                <a:sym typeface="+mn-ea"/>
              </a:endParaRPr>
            </a:p>
          </p:txBody>
        </p:sp>
        <p:sp>
          <p:nvSpPr>
            <p:cNvPr id="30" name="Arc 9"/>
            <p:cNvSpPr/>
            <p:nvPr/>
          </p:nvSpPr>
          <p:spPr>
            <a:xfrm>
              <a:off x="4475480" y="805815"/>
              <a:ext cx="3039110" cy="2352040"/>
            </a:xfrm>
            <a:prstGeom prst="arc">
              <a:avLst>
                <a:gd name="adj1" fmla="val 10615804"/>
                <a:gd name="adj2" fmla="val 12486"/>
              </a:avLst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75000"/>
                    </a:schemeClr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Oval 20"/>
            <p:cNvSpPr/>
            <p:nvPr/>
          </p:nvSpPr>
          <p:spPr>
            <a:xfrm>
              <a:off x="7401560" y="1874520"/>
              <a:ext cx="213995" cy="2006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Oval 21"/>
            <p:cNvSpPr/>
            <p:nvPr/>
          </p:nvSpPr>
          <p:spPr>
            <a:xfrm>
              <a:off x="8459470" y="1874520"/>
              <a:ext cx="213995" cy="200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809364" y="2693035"/>
              <a:ext cx="1956858" cy="3323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1350" b="1" dirty="0">
                  <a:solidFill>
                    <a:srgbClr val="2E4864"/>
                  </a:solidFill>
                  <a:latin typeface="+mj-ea"/>
                  <a:ea typeface="+mj-ea"/>
                </a:rPr>
                <a:t>“</a:t>
              </a:r>
              <a:r>
                <a:rPr lang="zh-CN" altLang="en-US" sz="1350" b="1" dirty="0">
                  <a:solidFill>
                    <a:srgbClr val="2E4864"/>
                  </a:solidFill>
                  <a:latin typeface="+mj-ea"/>
                  <a:ea typeface="+mj-ea"/>
                </a:rPr>
                <a:t>黄鹤云媒</a:t>
              </a:r>
              <a:r>
                <a:rPr lang="en-US" altLang="zh-CN" sz="1350" b="1" dirty="0">
                  <a:solidFill>
                    <a:srgbClr val="2E4864"/>
                  </a:solidFill>
                  <a:latin typeface="+mj-ea"/>
                  <a:ea typeface="+mj-ea"/>
                </a:rPr>
                <a:t>”</a:t>
              </a:r>
              <a:r>
                <a:rPr lang="zh-CN" altLang="en-US" sz="1350" b="1" dirty="0">
                  <a:solidFill>
                    <a:srgbClr val="2E4864"/>
                  </a:solidFill>
                  <a:latin typeface="+mj-ea"/>
                  <a:ea typeface="+mj-ea"/>
                </a:rPr>
                <a:t>生产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986905" y="2703195"/>
              <a:ext cx="1192530" cy="3323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sz="1350" b="1" dirty="0">
                  <a:solidFill>
                    <a:srgbClr val="2E4864"/>
                  </a:solidFill>
                  <a:latin typeface="+mj-ea"/>
                  <a:ea typeface="+mj-ea"/>
                </a:rPr>
                <a:t>新媒体终端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180070" y="2703830"/>
              <a:ext cx="1003300" cy="3323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1350" b="1" dirty="0">
                  <a:solidFill>
                    <a:srgbClr val="2E4864"/>
                  </a:solidFill>
                  <a:latin typeface="+mj-ea"/>
                  <a:ea typeface="+mj-ea"/>
                </a:rPr>
                <a:t>电视终端</a:t>
              </a:r>
            </a:p>
          </p:txBody>
        </p:sp>
        <p:sp>
          <p:nvSpPr>
            <p:cNvPr id="15" name="Arc 9"/>
            <p:cNvSpPr/>
            <p:nvPr/>
          </p:nvSpPr>
          <p:spPr>
            <a:xfrm flipV="1">
              <a:off x="4490085" y="2070100"/>
              <a:ext cx="3039110" cy="2063115"/>
            </a:xfrm>
            <a:prstGeom prst="arc">
              <a:avLst>
                <a:gd name="adj1" fmla="val 10755051"/>
                <a:gd name="adj2" fmla="val 12486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Oval 20"/>
            <p:cNvSpPr/>
            <p:nvPr/>
          </p:nvSpPr>
          <p:spPr>
            <a:xfrm>
              <a:off x="7390130" y="2963545"/>
              <a:ext cx="213995" cy="2006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Oval 21"/>
            <p:cNvSpPr/>
            <p:nvPr/>
          </p:nvSpPr>
          <p:spPr>
            <a:xfrm>
              <a:off x="8448040" y="2963545"/>
              <a:ext cx="213995" cy="2006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009640" y="2693035"/>
              <a:ext cx="1089025" cy="3323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sz="1350" b="1" dirty="0">
                  <a:solidFill>
                    <a:srgbClr val="2E4864"/>
                  </a:solidFill>
                  <a:latin typeface="+mj-ea"/>
                  <a:ea typeface="+mj-ea"/>
                </a:rPr>
                <a:t>广播终端</a:t>
              </a:r>
            </a:p>
          </p:txBody>
        </p:sp>
        <p:sp>
          <p:nvSpPr>
            <p:cNvPr id="17" name="Arc 9"/>
            <p:cNvSpPr/>
            <p:nvPr/>
          </p:nvSpPr>
          <p:spPr>
            <a:xfrm>
              <a:off x="4483100" y="1055370"/>
              <a:ext cx="2115820" cy="1880870"/>
            </a:xfrm>
            <a:prstGeom prst="arc">
              <a:avLst>
                <a:gd name="adj1" fmla="val 10615804"/>
                <a:gd name="adj2" fmla="val 12486"/>
              </a:avLst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75000"/>
                    </a:schemeClr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Oval 19"/>
            <p:cNvSpPr/>
            <p:nvPr/>
          </p:nvSpPr>
          <p:spPr>
            <a:xfrm>
              <a:off x="4391660" y="1874520"/>
              <a:ext cx="213995" cy="2006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" name="Oval 18"/>
            <p:cNvSpPr/>
            <p:nvPr/>
          </p:nvSpPr>
          <p:spPr>
            <a:xfrm>
              <a:off x="6457950" y="1870710"/>
              <a:ext cx="213995" cy="2006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Arc 9"/>
            <p:cNvSpPr/>
            <p:nvPr/>
          </p:nvSpPr>
          <p:spPr>
            <a:xfrm flipV="1">
              <a:off x="4497705" y="2141855"/>
              <a:ext cx="2115820" cy="1788160"/>
            </a:xfrm>
            <a:prstGeom prst="arc">
              <a:avLst>
                <a:gd name="adj1" fmla="val 10615804"/>
                <a:gd name="adj2" fmla="val 12486"/>
              </a:avLst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>
                      <a:lumMod val="75000"/>
                    </a:schemeClr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Oval 18"/>
            <p:cNvSpPr/>
            <p:nvPr/>
          </p:nvSpPr>
          <p:spPr>
            <a:xfrm>
              <a:off x="6483985" y="2948940"/>
              <a:ext cx="213995" cy="2006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2" name="Arc 8"/>
            <p:cNvSpPr/>
            <p:nvPr/>
          </p:nvSpPr>
          <p:spPr>
            <a:xfrm flipV="1">
              <a:off x="4476750" y="1459865"/>
              <a:ext cx="4072255" cy="3219450"/>
            </a:xfrm>
            <a:prstGeom prst="arc">
              <a:avLst>
                <a:gd name="adj1" fmla="val 10736977"/>
                <a:gd name="adj2" fmla="val 21599765"/>
              </a:avLst>
            </a:prstGeom>
            <a:ln w="1905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en-US" sz="2000">
                <a:sym typeface="+mn-ea"/>
              </a:endParaRPr>
            </a:p>
          </p:txBody>
        </p:sp>
        <p:sp>
          <p:nvSpPr>
            <p:cNvPr id="4" name="Oval 19"/>
            <p:cNvSpPr/>
            <p:nvPr/>
          </p:nvSpPr>
          <p:spPr>
            <a:xfrm>
              <a:off x="4379595" y="2963545"/>
              <a:ext cx="213995" cy="2006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39" name="图片 38" descr="32303038313139313b32303038313039303bcad5d2f4bbfa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9815" y="1953895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文本框 5"/>
          <p:cNvSpPr txBox="1">
            <a:spLocks noChangeArrowheads="1"/>
          </p:cNvSpPr>
          <p:nvPr/>
        </p:nvSpPr>
        <p:spPr bwMode="auto">
          <a:xfrm>
            <a:off x="448599" y="249842"/>
            <a:ext cx="3113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质感商业计划书PPT模板"/>
</p:tagLst>
</file>

<file path=ppt/theme/theme1.xml><?xml version="1.0" encoding="utf-8"?>
<a:theme xmlns:a="http://schemas.openxmlformats.org/drawingml/2006/main" name="Office 主题">
  <a:themeElements>
    <a:clrScheme name="简约质感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506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蓝色沉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E79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1335</Words>
  <Application>Microsoft Office PowerPoint</Application>
  <PresentationFormat>全屏显示(16:9)</PresentationFormat>
  <Paragraphs>153</Paragraphs>
  <Slides>19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简约质感商业计划书PPT模板</dc:title>
  <dc:creator>优品PPT</dc:creator>
  <cp:keywords>http:/www.ypppt.com</cp:keywords>
  <dc:description>http://www.ypppt.com/</dc:description>
  <cp:lastModifiedBy>Windows User</cp:lastModifiedBy>
  <cp:revision>1282</cp:revision>
  <dcterms:created xsi:type="dcterms:W3CDTF">2016-04-24T15:52:00Z</dcterms:created>
  <dcterms:modified xsi:type="dcterms:W3CDTF">2021-06-04T09:01:51Z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5FC23BDCAFCE48DCBD7D8A7D2189396C</vt:lpwstr>
  </property>
</Properties>
</file>