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366" r:id="rId5"/>
    <p:sldId id="257" r:id="rId6"/>
    <p:sldId id="259" r:id="rId7"/>
    <p:sldId id="299" r:id="rId8"/>
    <p:sldId id="330" r:id="rId9"/>
    <p:sldId id="331" r:id="rId10"/>
    <p:sldId id="340" r:id="rId11"/>
    <p:sldId id="351" r:id="rId12"/>
    <p:sldId id="261" r:id="rId13"/>
    <p:sldId id="283" r:id="rId14"/>
    <p:sldId id="336" r:id="rId15"/>
    <p:sldId id="286" r:id="rId16"/>
    <p:sldId id="314" r:id="rId17"/>
    <p:sldId id="338" r:id="rId18"/>
    <p:sldId id="290" r:id="rId19"/>
    <p:sldId id="267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等线" panose="02010600030101010101" pitchFamily="2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Impact" panose="020B0806030902050204" pitchFamily="34" charset="0"/>
      <p:regular r:id="rId33"/>
    </p:embeddedFont>
    <p:embeddedFont>
      <p:font typeface="方正姚体" panose="02010601030101010101" pitchFamily="2" charset="-122"/>
      <p:regular r:id="rId34"/>
    </p:embeddedFont>
    <p:embeddedFont>
      <p:font typeface="等线 Light" panose="02010600030101010101" charset="0"/>
      <p:regular r:id="rId35"/>
    </p:embeddedFont>
  </p:embeddedFontLst>
  <p:custDataLst>
    <p:tags r:id="rId36"/>
  </p:custDataLst>
  <p:defaultTextStyle>
    <a:defPPr>
      <a:defRPr lang="en-US"/>
    </a:defPPr>
    <a:lvl1pPr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indent="1143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indent="2286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indent="3429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indent="4572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170E"/>
    <a:srgbClr val="8D3728"/>
    <a:srgbClr val="E5E5C5"/>
    <a:srgbClr val="CB533E"/>
    <a:srgbClr val="B93C2B"/>
    <a:srgbClr val="BD4633"/>
    <a:srgbClr val="AA2E1C"/>
    <a:srgbClr val="B8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80193" autoAdjust="0"/>
  </p:normalViewPr>
  <p:slideViewPr>
    <p:cSldViewPr showGuides="1">
      <p:cViewPr varScale="1">
        <p:scale>
          <a:sx n="112" d="100"/>
          <a:sy n="112" d="100"/>
        </p:scale>
        <p:origin x="-1332" y="-84"/>
      </p:cViewPr>
      <p:guideLst>
        <p:guide orient="horz" pos="1620"/>
        <p:guide pos="28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1.xml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fld id="{53FECBD6-0F93-4CD7-9143-1A1725D8C65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BB81831-97F0-44ED-9550-1127BBB0902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fld id="{A80D2C74-2BAA-4D73-9C27-E7D5E4EBD34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F1672E07-9935-42FC-BCA3-D8B587C1A1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z="1000" smtClean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6694CE5-37C1-4ED3-BB06-FD49F6E441EA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B4D6DE1-5A74-4614-95AB-E81A44E4E4A2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00F9B6-C4B6-4595-8DA6-1FC6F9B0F57C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在建设全国、全省县级融媒体中心试点进程中，赤壁市融媒体中心强化移动优先意识，依托我们省级技术平台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长江云，不断优化“云上赤壁”客户端功能，根据群众多样化信息需求，在做强宣传主业的同时，探索“新闻</a:t>
            </a:r>
            <a:r>
              <a:rPr lang="en-US" altLang="zh-CN" dirty="0" smtClean="0"/>
              <a:t>+</a:t>
            </a:r>
            <a:r>
              <a:rPr lang="zh-CN" altLang="en-US" dirty="0" smtClean="0"/>
              <a:t>政务”、“新闻</a:t>
            </a:r>
            <a:r>
              <a:rPr lang="en-US" altLang="zh-CN" dirty="0" smtClean="0"/>
              <a:t>+</a:t>
            </a:r>
            <a:r>
              <a:rPr lang="zh-CN" altLang="en-US" dirty="0" smtClean="0"/>
              <a:t>问政”、“新闻</a:t>
            </a:r>
            <a:r>
              <a:rPr lang="en-US" altLang="zh-CN" dirty="0" smtClean="0"/>
              <a:t>+</a:t>
            </a:r>
            <a:r>
              <a:rPr lang="zh-CN" altLang="en-US" dirty="0" smtClean="0"/>
              <a:t>服务”运行模式，更好引导群众、服务群众。目前，云上赤壁下载量达到</a:t>
            </a:r>
            <a:r>
              <a:rPr lang="en-US" altLang="zh-CN" dirty="0" smtClean="0"/>
              <a:t>16.4</a:t>
            </a:r>
            <a:r>
              <a:rPr lang="zh-CN" altLang="en-US" dirty="0" smtClean="0"/>
              <a:t>万，连续三年获评长江云最佳运营单位。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672E07-9935-42FC-BCA3-D8B587C1A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717AB7-9599-443E-8A72-6FE47091F275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CA6A1C-5D6E-443B-B274-3CA1F3AED606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A79BB8-3B8C-4B8C-81C4-AAB16E3FD241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EBD5A0-3BF2-4A37-AD71-C575CB283B8D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5A3769-1CAA-4CA6-9C66-2011214B19F0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D640E3-7831-47DB-AE1B-ADB8BBF65AEF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D62B65-4A5C-462E-899C-8C693FA714BC}" type="slidenum">
              <a:rPr lang="zh-CN" altLang="en-US" smtClean="0">
                <a:ea typeface="等线" panose="02010600030101010101" pitchFamily="2" charset="-122"/>
              </a:rPr>
            </a:fld>
            <a:endParaRPr lang="zh-CN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FE291B06-B9ED-477D-B3D1-9067558E985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7B03015E-B4D7-4D48-8CF5-6C5D23CA3F1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EE056CED-76BB-4662-B8FE-FD5391A44A5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FDA54DE9-ED3C-4AEE-B8E2-5DCC72AD22F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FDDDFDF2-5759-4A11-A6C4-DFAFA7BE0F5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7DB79A06-CEBB-47EE-A9C5-6E6D627BA55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DF8A47A6-ABD9-4F4B-B476-0C251AF1A69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3F2D65E7-E1A0-433E-B67B-D18C16406A3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243638" y="4908550"/>
            <a:ext cx="58261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zh-CN" sz="100" smtClean="0">
                <a:solidFill>
                  <a:srgbClr val="E5E5C5"/>
                </a:solidFill>
              </a:rPr>
              <a:t>PPT</a:t>
            </a:r>
            <a:r>
              <a:rPr lang="zh-CN" altLang="en-US" sz="100" smtClean="0">
                <a:solidFill>
                  <a:srgbClr val="E5E5C5"/>
                </a:solidFill>
              </a:rPr>
              <a:t>模板下载：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www.1ppt.com/moban/     </a:t>
            </a:r>
            <a:r>
              <a:rPr lang="zh-CN" altLang="en-US" sz="100" smtClean="0">
                <a:solidFill>
                  <a:srgbClr val="E5E5C5"/>
                </a:solidFill>
              </a:rPr>
              <a:t>行业</a:t>
            </a:r>
            <a:r>
              <a:rPr lang="en-US" altLang="zh-CN" sz="100" smtClean="0">
                <a:solidFill>
                  <a:srgbClr val="E5E5C5"/>
                </a:solidFill>
              </a:rPr>
              <a:t>PPT</a:t>
            </a:r>
            <a:r>
              <a:rPr lang="zh-CN" altLang="en-US" sz="100" smtClean="0">
                <a:solidFill>
                  <a:srgbClr val="E5E5C5"/>
                </a:solidFill>
              </a:rPr>
              <a:t>模板：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www.1ppt.com/hangye/ </a:t>
            </a:r>
            <a:endParaRPr lang="en-US" altLang="zh-CN" sz="100" smtClean="0">
              <a:solidFill>
                <a:srgbClr val="E5E5C5"/>
              </a:solidFill>
            </a:endParaRPr>
          </a:p>
          <a:p>
            <a:pPr defTabSz="685800" eaLnBrk="1" hangingPunct="1">
              <a:defRPr/>
            </a:pPr>
            <a:r>
              <a:rPr lang="zh-CN" altLang="en-US" sz="100" smtClean="0">
                <a:solidFill>
                  <a:srgbClr val="E5E5C5"/>
                </a:solidFill>
              </a:rPr>
              <a:t>节日</a:t>
            </a:r>
            <a:r>
              <a:rPr lang="en-US" altLang="zh-CN" sz="100" smtClean="0">
                <a:solidFill>
                  <a:srgbClr val="E5E5C5"/>
                </a:solidFill>
              </a:rPr>
              <a:t>PPT</a:t>
            </a:r>
            <a:r>
              <a:rPr lang="zh-CN" altLang="en-US" sz="100" smtClean="0">
                <a:solidFill>
                  <a:srgbClr val="E5E5C5"/>
                </a:solidFill>
              </a:rPr>
              <a:t>模板：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www.1ppt.com/jieri/           PPT</a:t>
            </a:r>
            <a:r>
              <a:rPr lang="zh-CN" altLang="en-US" sz="100" smtClean="0">
                <a:solidFill>
                  <a:srgbClr val="E5E5C5"/>
                </a:solidFill>
              </a:rPr>
              <a:t>素材下载：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www.1ppt.com/sucai/</a:t>
            </a:r>
            <a:endParaRPr lang="en-US" altLang="zh-CN" sz="100" smtClean="0">
              <a:solidFill>
                <a:srgbClr val="E5E5C5"/>
              </a:solidFill>
            </a:endParaRPr>
          </a:p>
          <a:p>
            <a:pPr defTabSz="685800" eaLnBrk="1" hangingPunct="1">
              <a:defRPr/>
            </a:pPr>
            <a:r>
              <a:rPr lang="en-US" altLang="zh-CN" sz="100" smtClean="0">
                <a:solidFill>
                  <a:srgbClr val="E5E5C5"/>
                </a:solidFill>
              </a:rPr>
              <a:t>PPT</a:t>
            </a:r>
            <a:r>
              <a:rPr lang="zh-CN" altLang="en-US" sz="100" smtClean="0">
                <a:solidFill>
                  <a:srgbClr val="E5E5C5"/>
                </a:solidFill>
              </a:rPr>
              <a:t>背景图片：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www.1ppt.com/beijing/      PPT</a:t>
            </a:r>
            <a:r>
              <a:rPr lang="zh-CN" altLang="en-US" sz="100" smtClean="0">
                <a:solidFill>
                  <a:srgbClr val="E5E5C5"/>
                </a:solidFill>
              </a:rPr>
              <a:t>图表下载：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www.1ppt.com/tubiao/      </a:t>
            </a:r>
            <a:endParaRPr lang="en-US" altLang="zh-CN" sz="100" smtClean="0">
              <a:solidFill>
                <a:srgbClr val="E5E5C5"/>
              </a:solidFill>
            </a:endParaRPr>
          </a:p>
          <a:p>
            <a:pPr defTabSz="685800" eaLnBrk="1" hangingPunct="1">
              <a:defRPr/>
            </a:pPr>
            <a:r>
              <a:rPr lang="zh-CN" altLang="en-US" sz="100" smtClean="0">
                <a:solidFill>
                  <a:srgbClr val="E5E5C5"/>
                </a:solidFill>
              </a:rPr>
              <a:t>优秀</a:t>
            </a:r>
            <a:r>
              <a:rPr lang="en-US" altLang="zh-CN" sz="100" smtClean="0">
                <a:solidFill>
                  <a:srgbClr val="E5E5C5"/>
                </a:solidFill>
              </a:rPr>
              <a:t>PPT</a:t>
            </a:r>
            <a:r>
              <a:rPr lang="zh-CN" altLang="en-US" sz="100" smtClean="0">
                <a:solidFill>
                  <a:srgbClr val="E5E5C5"/>
                </a:solidFill>
              </a:rPr>
              <a:t>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www.1ppt.com/xiazai/        PPT</a:t>
            </a:r>
            <a:r>
              <a:rPr lang="zh-CN" altLang="en-US" sz="100" smtClean="0">
                <a:solidFill>
                  <a:srgbClr val="E5E5C5"/>
                </a:solidFill>
              </a:rPr>
              <a:t>教程： </a:t>
            </a:r>
            <a:r>
              <a:rPr lang="en-US" altLang="zh-CN" sz="100" smtClean="0">
                <a:solidFill>
                  <a:srgbClr val="E5E5C5"/>
                </a:solidFill>
              </a:rPr>
              <a:t>www.1ppt.com/powerpoint/      </a:t>
            </a:r>
            <a:endParaRPr lang="en-US" altLang="zh-CN" sz="100" smtClean="0">
              <a:solidFill>
                <a:srgbClr val="E5E5C5"/>
              </a:solidFill>
            </a:endParaRPr>
          </a:p>
          <a:p>
            <a:pPr defTabSz="685800" eaLnBrk="1" hangingPunct="1">
              <a:defRPr/>
            </a:pPr>
            <a:r>
              <a:rPr lang="en-US" altLang="zh-CN" sz="100" smtClean="0">
                <a:solidFill>
                  <a:srgbClr val="E5E5C5"/>
                </a:solidFill>
              </a:rPr>
              <a:t>Word</a:t>
            </a:r>
            <a:r>
              <a:rPr lang="zh-CN" altLang="en-US" sz="100" smtClean="0">
                <a:solidFill>
                  <a:srgbClr val="E5E5C5"/>
                </a:solidFill>
              </a:rPr>
              <a:t>教程： </a:t>
            </a:r>
            <a:r>
              <a:rPr lang="en-US" altLang="zh-CN" sz="100" smtClean="0">
                <a:solidFill>
                  <a:srgbClr val="E5E5C5"/>
                </a:solidFill>
              </a:rPr>
              <a:t>www.1ppt.com/word/              Excel</a:t>
            </a:r>
            <a:r>
              <a:rPr lang="zh-CN" altLang="en-US" sz="100" smtClean="0">
                <a:solidFill>
                  <a:srgbClr val="E5E5C5"/>
                </a:solidFill>
              </a:rPr>
              <a:t>教程：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www.1ppt.com/excel/  </a:t>
            </a:r>
            <a:endParaRPr lang="en-US" altLang="zh-CN" sz="100" smtClean="0">
              <a:solidFill>
                <a:srgbClr val="E5E5C5"/>
              </a:solidFill>
            </a:endParaRPr>
          </a:p>
          <a:p>
            <a:pPr defTabSz="685800" eaLnBrk="1" hangingPunct="1">
              <a:defRPr/>
            </a:pPr>
            <a:r>
              <a:rPr lang="zh-CN" altLang="en-US" sz="100" smtClean="0">
                <a:solidFill>
                  <a:srgbClr val="E5E5C5"/>
                </a:solidFill>
              </a:rPr>
              <a:t>资料下载：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www.1ppt.com/ziliao/                PPT</a:t>
            </a:r>
            <a:r>
              <a:rPr lang="zh-CN" altLang="en-US" sz="100" smtClean="0">
                <a:solidFill>
                  <a:srgbClr val="E5E5C5"/>
                </a:solidFill>
              </a:rPr>
              <a:t>课件下载：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www.1ppt.com/kejian/ </a:t>
            </a:r>
            <a:endParaRPr lang="en-US" altLang="zh-CN" sz="100" smtClean="0">
              <a:solidFill>
                <a:srgbClr val="E5E5C5"/>
              </a:solidFill>
            </a:endParaRPr>
          </a:p>
          <a:p>
            <a:pPr defTabSz="685800" eaLnBrk="1" hangingPunct="1">
              <a:defRPr/>
            </a:pPr>
            <a:r>
              <a:rPr lang="zh-CN" altLang="en-US" sz="100" smtClean="0">
                <a:solidFill>
                  <a:srgbClr val="E5E5C5"/>
                </a:solidFill>
              </a:rPr>
              <a:t>范文下载：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www.1ppt.com/fanwen/             </a:t>
            </a:r>
            <a:r>
              <a:rPr lang="zh-CN" altLang="en-US" sz="100" smtClean="0">
                <a:solidFill>
                  <a:srgbClr val="E5E5C5"/>
                </a:solidFill>
              </a:rPr>
              <a:t>试卷下载：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www.1ppt.com/shiti/  </a:t>
            </a:r>
            <a:endParaRPr lang="en-US" altLang="zh-CN" sz="100" smtClean="0">
              <a:solidFill>
                <a:srgbClr val="E5E5C5"/>
              </a:solidFill>
            </a:endParaRPr>
          </a:p>
          <a:p>
            <a:pPr defTabSz="685800" eaLnBrk="1" hangingPunct="1">
              <a:defRPr/>
            </a:pPr>
            <a:r>
              <a:rPr lang="zh-CN" altLang="en-US" sz="100" smtClean="0">
                <a:solidFill>
                  <a:srgbClr val="E5E5C5"/>
                </a:solidFill>
              </a:rPr>
              <a:t>教案下载：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www.1ppt.com/jiaoan/        </a:t>
            </a:r>
            <a:endParaRPr lang="en-US" altLang="zh-CN" sz="100" smtClean="0">
              <a:solidFill>
                <a:srgbClr val="E5E5C5"/>
              </a:solidFill>
            </a:endParaRPr>
          </a:p>
          <a:p>
            <a:pPr defTabSz="685800" eaLnBrk="1" hangingPunct="1">
              <a:defRPr/>
            </a:pPr>
            <a:r>
              <a:rPr lang="zh-CN" altLang="en-US" sz="100" smtClean="0">
                <a:solidFill>
                  <a:srgbClr val="E5E5C5"/>
                </a:solidFill>
              </a:rPr>
              <a:t>字体下载：</a:t>
            </a:r>
            <a:r>
              <a:rPr lang="en-US" altLang="zh-CN" sz="100" smtClean="0">
                <a:solidFill>
                  <a:srgbClr val="E5E5C5"/>
                </a:solidFill>
              </a:rPr>
              <a:t>www.1ppt.com/ziti/</a:t>
            </a:r>
            <a:endParaRPr lang="en-US" altLang="zh-CN" sz="100" smtClean="0">
              <a:solidFill>
                <a:srgbClr val="E5E5C5"/>
              </a:solidFill>
            </a:endParaRPr>
          </a:p>
          <a:p>
            <a:pPr defTabSz="685800" eaLnBrk="1" hangingPunct="1">
              <a:defRPr/>
            </a:pPr>
            <a:r>
              <a:rPr lang="en-US" altLang="zh-CN" sz="100" smtClean="0">
                <a:solidFill>
                  <a:srgbClr val="E5E5C5"/>
                </a:solidFill>
              </a:rPr>
              <a:t> </a:t>
            </a:r>
            <a:endParaRPr lang="zh-CN" altLang="en-US" sz="100" smtClean="0">
              <a:solidFill>
                <a:srgbClr val="E5E5C5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466B0F9A-1BA8-42AC-8366-4FA6B9C79D4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D60E7A4E-EDED-4A8E-9636-F87AAC15408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F59185AE-E0C7-4276-8231-68375520BFF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jpeg"/><Relationship Id="rId8" Type="http://schemas.openxmlformats.org/officeDocument/2006/relationships/image" Target="../media/image53.jpeg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合 2"/>
          <p:cNvGrpSpPr/>
          <p:nvPr/>
        </p:nvGrpSpPr>
        <p:grpSpPr bwMode="auto">
          <a:xfrm>
            <a:off x="4679950" y="112713"/>
            <a:ext cx="4357688" cy="3971925"/>
            <a:chOff x="6600056" y="582959"/>
            <a:chExt cx="5810250" cy="5294313"/>
          </a:xfrm>
        </p:grpSpPr>
        <p:pic>
          <p:nvPicPr>
            <p:cNvPr id="13324" name="图片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881" y="2251422"/>
              <a:ext cx="3498850" cy="362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图片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056" y="582959"/>
              <a:ext cx="5810250" cy="493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文本框 1"/>
          <p:cNvSpPr txBox="1">
            <a:spLocks noChangeArrowheads="1"/>
          </p:cNvSpPr>
          <p:nvPr/>
        </p:nvSpPr>
        <p:spPr bwMode="auto">
          <a:xfrm>
            <a:off x="1476375" y="1131888"/>
            <a:ext cx="4453255" cy="10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300" b="1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“新闻</a:t>
            </a:r>
            <a:r>
              <a:rPr lang="en-US" altLang="zh-CN" sz="3300" b="1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300" b="1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”模式</a:t>
            </a:r>
            <a:endParaRPr lang="en-US" altLang="zh-CN" sz="3300" b="1">
              <a:solidFill>
                <a:srgbClr val="DABD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300" b="1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更好引导群众</a:t>
            </a:r>
            <a:r>
              <a:rPr lang="en-US" altLang="zh-CN" sz="3300" b="1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300" b="1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服务群众</a:t>
            </a:r>
            <a:endParaRPr lang="zh-CN" altLang="en-US" sz="3300" b="1">
              <a:solidFill>
                <a:srgbClr val="DABD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7" name="组合 4"/>
          <p:cNvGrpSpPr/>
          <p:nvPr/>
        </p:nvGrpSpPr>
        <p:grpSpPr bwMode="auto">
          <a:xfrm>
            <a:off x="1308100" y="2684463"/>
            <a:ext cx="4303713" cy="388937"/>
            <a:chOff x="2324770" y="3768605"/>
            <a:chExt cx="2403078" cy="472355"/>
          </a:xfrm>
        </p:grpSpPr>
        <p:pic>
          <p:nvPicPr>
            <p:cNvPr id="13322" name="图片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770" y="3789040"/>
              <a:ext cx="2403078" cy="45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/>
            <p:nvPr/>
          </p:nvSpPr>
          <p:spPr>
            <a:xfrm>
              <a:off x="2324770" y="3768605"/>
              <a:ext cx="2403078" cy="4472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湖北省赤壁市融媒体中心  </a:t>
              </a:r>
              <a:endParaRPr lang="zh-CN" altLang="en-US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1335088" y="3479800"/>
            <a:ext cx="40116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探索构建深度参与基层社会治理模式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9" name="组合 2"/>
          <p:cNvGrpSpPr/>
          <p:nvPr/>
        </p:nvGrpSpPr>
        <p:grpSpPr bwMode="auto">
          <a:xfrm>
            <a:off x="436563" y="1258888"/>
            <a:ext cx="1039812" cy="1025525"/>
            <a:chOff x="899592" y="555526"/>
            <a:chExt cx="851897" cy="839686"/>
          </a:xfrm>
        </p:grpSpPr>
        <p:sp>
          <p:nvSpPr>
            <p:cNvPr id="13320" name="TextBox 1"/>
            <p:cNvSpPr txBox="1">
              <a:spLocks noChangeArrowheads="1"/>
            </p:cNvSpPr>
            <p:nvPr/>
          </p:nvSpPr>
          <p:spPr bwMode="auto">
            <a:xfrm>
              <a:off x="899592" y="1133602"/>
              <a:ext cx="8518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云上赤壁</a:t>
              </a:r>
              <a:endParaRPr lang="zh-CN" altLang="en-US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21" name="Picture 12" descr="E:\2016\云上赤壁\云上赤壁（圆角）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661" y="555526"/>
              <a:ext cx="557758" cy="55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CHAPTER2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60363" y="357188"/>
            <a:ext cx="46434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二、提升公信力，推进“新闻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政务”</a:t>
            </a:r>
            <a:endParaRPr lang="en-US" altLang="zh-CN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6" name="文本框 27"/>
          <p:cNvSpPr txBox="1">
            <a:spLocks noChangeArrowheads="1"/>
          </p:cNvSpPr>
          <p:nvPr/>
        </p:nvSpPr>
        <p:spPr bwMode="auto">
          <a:xfrm>
            <a:off x="644525" y="4275138"/>
            <a:ext cx="14684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政务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07" name="组合 1"/>
          <p:cNvGrpSpPr/>
          <p:nvPr/>
        </p:nvGrpSpPr>
        <p:grpSpPr bwMode="auto">
          <a:xfrm>
            <a:off x="574675" y="903288"/>
            <a:ext cx="1620838" cy="3343275"/>
            <a:chOff x="1415480" y="1058542"/>
            <a:chExt cx="2160263" cy="4458690"/>
          </a:xfrm>
        </p:grpSpPr>
        <p:pic>
          <p:nvPicPr>
            <p:cNvPr id="25620" name="图片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480" y="1058542"/>
              <a:ext cx="2160263" cy="445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图片 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776" y="1308759"/>
              <a:ext cx="1959648" cy="406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8" name="组合 52"/>
          <p:cNvGrpSpPr/>
          <p:nvPr/>
        </p:nvGrpSpPr>
        <p:grpSpPr bwMode="auto">
          <a:xfrm>
            <a:off x="2722563" y="903288"/>
            <a:ext cx="1620837" cy="3343275"/>
            <a:chOff x="1415480" y="1058542"/>
            <a:chExt cx="2160263" cy="4458690"/>
          </a:xfrm>
        </p:grpSpPr>
        <p:pic>
          <p:nvPicPr>
            <p:cNvPr id="25618" name="图片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480" y="1058542"/>
              <a:ext cx="2160263" cy="445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图片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776" y="1308760"/>
              <a:ext cx="1959648" cy="406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9" name="组合 55"/>
          <p:cNvGrpSpPr/>
          <p:nvPr/>
        </p:nvGrpSpPr>
        <p:grpSpPr bwMode="auto">
          <a:xfrm>
            <a:off x="4870450" y="903288"/>
            <a:ext cx="1620838" cy="3343275"/>
            <a:chOff x="1415480" y="1058542"/>
            <a:chExt cx="2160263" cy="4458690"/>
          </a:xfrm>
        </p:grpSpPr>
        <p:pic>
          <p:nvPicPr>
            <p:cNvPr id="25616" name="图片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480" y="1058542"/>
              <a:ext cx="2160263" cy="445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图片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776" y="1308760"/>
              <a:ext cx="1959647" cy="406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0" name="组合 58"/>
          <p:cNvGrpSpPr/>
          <p:nvPr/>
        </p:nvGrpSpPr>
        <p:grpSpPr bwMode="auto">
          <a:xfrm>
            <a:off x="7018338" y="903288"/>
            <a:ext cx="1620837" cy="3343275"/>
            <a:chOff x="1415480" y="1058542"/>
            <a:chExt cx="2160263" cy="4458690"/>
          </a:xfrm>
        </p:grpSpPr>
        <p:pic>
          <p:nvPicPr>
            <p:cNvPr id="25614" name="图片 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480" y="1058542"/>
              <a:ext cx="2160263" cy="445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图片 6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776" y="1308761"/>
              <a:ext cx="1959647" cy="406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文本框 27"/>
          <p:cNvSpPr txBox="1">
            <a:spLocks noChangeArrowheads="1"/>
          </p:cNvSpPr>
          <p:nvPr/>
        </p:nvSpPr>
        <p:spPr bwMode="auto">
          <a:xfrm>
            <a:off x="2790825" y="4275138"/>
            <a:ext cx="14684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5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5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政府部门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2" name="文本框 27"/>
          <p:cNvSpPr txBox="1">
            <a:spLocks noChangeArrowheads="1"/>
          </p:cNvSpPr>
          <p:nvPr/>
        </p:nvSpPr>
        <p:spPr bwMode="auto">
          <a:xfrm>
            <a:off x="4781550" y="4240213"/>
            <a:ext cx="1800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5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17个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乡镇、街道</a:t>
            </a:r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3" name="文本框 27"/>
          <p:cNvSpPr txBox="1">
            <a:spLocks noChangeArrowheads="1"/>
          </p:cNvSpPr>
          <p:nvPr/>
        </p:nvSpPr>
        <p:spPr bwMode="auto">
          <a:xfrm>
            <a:off x="7035800" y="4275138"/>
            <a:ext cx="16208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湖北政务服务网</a:t>
            </a:r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3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360363" y="357188"/>
            <a:ext cx="41036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三、提升影响力，改进“新闻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服务”</a:t>
            </a:r>
            <a:endParaRPr lang="en-US" altLang="zh-CN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9" name="文本框 58"/>
          <p:cNvSpPr txBox="1">
            <a:spLocks noChangeArrowheads="1"/>
          </p:cNvSpPr>
          <p:nvPr/>
        </p:nvSpPr>
        <p:spPr bwMode="auto">
          <a:xfrm>
            <a:off x="555625" y="844550"/>
            <a:ext cx="33655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关心百姓生活，便捷社会服务。近三年来，我们通过科学设置服务类别，不断丰富服务内容，优化提升服务功能，让指尖上的便民服务达到</a:t>
            </a:r>
            <a:r>
              <a:rPr lang="zh-CN" altLang="en-US" sz="1200" b="1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五大类</a:t>
            </a:r>
            <a:r>
              <a:rPr lang="zh-CN" altLang="en-US" sz="1400" b="1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32个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具体服务项，几乎涵盖了“衣食住行业教保医”等方方面面，贴身服务市民群众，进一步增强了云上赤壁移动端的粘度。</a:t>
            </a:r>
            <a:endParaRPr lang="zh-CN" altLang="en-US" sz="1200">
              <a:solidFill>
                <a:srgbClr val="6867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46088" y="1000125"/>
            <a:ext cx="0" cy="2057400"/>
          </a:xfrm>
          <a:prstGeom prst="line">
            <a:avLst/>
          </a:prstGeom>
          <a:ln w="57150">
            <a:solidFill>
              <a:srgbClr val="CBB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图片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9" b="62154"/>
          <a:stretch>
            <a:fillRect/>
          </a:stretch>
        </p:blipFill>
        <p:spPr bwMode="auto">
          <a:xfrm>
            <a:off x="771525" y="3251200"/>
            <a:ext cx="31496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0" b="41899"/>
          <a:stretch>
            <a:fillRect/>
          </a:stretch>
        </p:blipFill>
        <p:spPr bwMode="auto">
          <a:xfrm>
            <a:off x="4076700" y="2940050"/>
            <a:ext cx="21145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9" b="40996"/>
          <a:stretch>
            <a:fillRect/>
          </a:stretch>
        </p:blipFill>
        <p:spPr bwMode="auto">
          <a:xfrm>
            <a:off x="4076700" y="798513"/>
            <a:ext cx="2114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5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3" b="7237"/>
          <a:stretch>
            <a:fillRect/>
          </a:stretch>
        </p:blipFill>
        <p:spPr bwMode="auto">
          <a:xfrm>
            <a:off x="6337300" y="796925"/>
            <a:ext cx="26797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图片 8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6" b="25107"/>
          <a:stretch>
            <a:fillRect/>
          </a:stretch>
        </p:blipFill>
        <p:spPr bwMode="auto">
          <a:xfrm>
            <a:off x="6337300" y="2940050"/>
            <a:ext cx="26797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3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4" y="517051"/>
            <a:ext cx="2003750" cy="415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1195388" y="915988"/>
            <a:ext cx="611187" cy="2397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654" name="文本框 58"/>
          <p:cNvSpPr txBox="1">
            <a:spLocks noChangeArrowheads="1"/>
          </p:cNvSpPr>
          <p:nvPr/>
        </p:nvSpPr>
        <p:spPr bwMode="auto">
          <a:xfrm>
            <a:off x="5292725" y="915988"/>
            <a:ext cx="324008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特别是把</a:t>
            </a:r>
            <a:r>
              <a:rPr lang="zh-CN" altLang="en-US" sz="1400" b="1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新时代文明实践中心平台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搭建到云上赤壁上</a:t>
            </a:r>
            <a:r>
              <a:rPr lang="en-US" altLang="zh-CN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融合发展</a:t>
            </a:r>
            <a:r>
              <a:rPr lang="en-US" altLang="zh-CN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让县级融媒体中心成了新时代文明实践中心的“</a:t>
            </a:r>
            <a:r>
              <a:rPr lang="zh-CN" altLang="en-US" sz="1400" b="1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最强大脑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为新时代文明实践中心提供内生动力</a:t>
            </a:r>
            <a:r>
              <a:rPr lang="en-US" altLang="zh-CN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实现“</a:t>
            </a:r>
            <a:r>
              <a:rPr lang="zh-CN" altLang="en-US" sz="1400" b="1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网上吹号</a:t>
            </a:r>
            <a:r>
              <a:rPr lang="en-US" altLang="zh-CN" sz="1400" b="1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b="1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网下集结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”的志愿服务模式</a:t>
            </a:r>
            <a:r>
              <a:rPr lang="en-US" altLang="zh-CN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而新时代文明实践中心鲜活生动、接地气的工作内容</a:t>
            </a:r>
            <a:r>
              <a:rPr lang="en-US" altLang="zh-CN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有许多值得宣传的新闻素材</a:t>
            </a:r>
            <a:r>
              <a:rPr lang="en-US" altLang="zh-CN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给融媒体中心提供生动感人的鲜活营养。</a:t>
            </a:r>
            <a:endParaRPr lang="zh-CN" altLang="en-US" sz="1200">
              <a:solidFill>
                <a:srgbClr val="6867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9" name="Picture 5" descr="C:\Users\gaozq\Desktop\微信图片_20210524205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25" y="497725"/>
            <a:ext cx="2003015" cy="415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4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360363" y="357188"/>
            <a:ext cx="4211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四、提升引导力，做实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问政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7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050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组合 15"/>
          <p:cNvGrpSpPr/>
          <p:nvPr/>
        </p:nvGrpSpPr>
        <p:grpSpPr bwMode="auto">
          <a:xfrm>
            <a:off x="1116013" y="1762125"/>
            <a:ext cx="1673225" cy="1674813"/>
            <a:chOff x="3851921" y="107991"/>
            <a:chExt cx="1792566" cy="1792567"/>
          </a:xfrm>
        </p:grpSpPr>
        <p:sp>
          <p:nvSpPr>
            <p:cNvPr id="28683" name="Freeform 29"/>
            <p:cNvSpPr>
              <a:spLocks noChangeArrowheads="1"/>
            </p:cNvSpPr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2147483647 w 1880"/>
                <a:gd name="T1" fmla="*/ 1475351024 h 1680"/>
                <a:gd name="T2" fmla="*/ 2147483647 w 1880"/>
                <a:gd name="T3" fmla="*/ 2147483647 h 1680"/>
                <a:gd name="T4" fmla="*/ 2147483647 w 1880"/>
                <a:gd name="T5" fmla="*/ 2147483647 h 1680"/>
                <a:gd name="T6" fmla="*/ 2147483647 w 1880"/>
                <a:gd name="T7" fmla="*/ 2147483647 h 1680"/>
                <a:gd name="T8" fmla="*/ 2147483647 w 1880"/>
                <a:gd name="T9" fmla="*/ 2147483647 h 1680"/>
                <a:gd name="T10" fmla="*/ 2147483647 w 1880"/>
                <a:gd name="T11" fmla="*/ 2147483647 h 1680"/>
                <a:gd name="T12" fmla="*/ 2147483647 w 1880"/>
                <a:gd name="T13" fmla="*/ 2147483647 h 1680"/>
                <a:gd name="T14" fmla="*/ 2147483647 w 1880"/>
                <a:gd name="T15" fmla="*/ 2147483647 h 1680"/>
                <a:gd name="T16" fmla="*/ 2147483647 w 1880"/>
                <a:gd name="T17" fmla="*/ 2147483647 h 1680"/>
                <a:gd name="T18" fmla="*/ 2147483647 w 1880"/>
                <a:gd name="T19" fmla="*/ 2147483647 h 1680"/>
                <a:gd name="T20" fmla="*/ 2147483647 w 1880"/>
                <a:gd name="T21" fmla="*/ 2147483647 h 1680"/>
                <a:gd name="T22" fmla="*/ 2147483647 w 1880"/>
                <a:gd name="T23" fmla="*/ 2147483647 h 1680"/>
                <a:gd name="T24" fmla="*/ 2147483647 w 1880"/>
                <a:gd name="T25" fmla="*/ 2147483647 h 1680"/>
                <a:gd name="T26" fmla="*/ 2147483647 w 1880"/>
                <a:gd name="T27" fmla="*/ 2147483647 h 1680"/>
                <a:gd name="T28" fmla="*/ 2147483647 w 1880"/>
                <a:gd name="T29" fmla="*/ 2147483647 h 1680"/>
                <a:gd name="T30" fmla="*/ 0 w 1880"/>
                <a:gd name="T31" fmla="*/ 2147483647 h 1680"/>
                <a:gd name="T32" fmla="*/ 2147483647 w 1880"/>
                <a:gd name="T33" fmla="*/ 2147483647 h 1680"/>
                <a:gd name="T34" fmla="*/ 2147483647 w 1880"/>
                <a:gd name="T35" fmla="*/ 2147483647 h 1680"/>
                <a:gd name="T36" fmla="*/ 2147483647 w 1880"/>
                <a:gd name="T37" fmla="*/ 2147483647 h 1680"/>
                <a:gd name="T38" fmla="*/ 2147483647 w 1880"/>
                <a:gd name="T39" fmla="*/ 2147483647 h 1680"/>
                <a:gd name="T40" fmla="*/ 2147483647 w 1880"/>
                <a:gd name="T41" fmla="*/ 2147483647 h 1680"/>
                <a:gd name="T42" fmla="*/ 2147483647 w 1880"/>
                <a:gd name="T43" fmla="*/ 2147483647 h 1680"/>
                <a:gd name="T44" fmla="*/ 2147483647 w 1880"/>
                <a:gd name="T45" fmla="*/ 2147483647 h 1680"/>
                <a:gd name="T46" fmla="*/ 2147483647 w 1880"/>
                <a:gd name="T47" fmla="*/ 2147483647 h 1680"/>
                <a:gd name="T48" fmla="*/ 2147483647 w 1880"/>
                <a:gd name="T49" fmla="*/ 1475351024 h 16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3771900" y="1979613"/>
            <a:ext cx="4319588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矩形 21"/>
          <p:cNvSpPr>
            <a:spLocks noChangeArrowheads="1"/>
          </p:cNvSpPr>
          <p:nvPr/>
        </p:nvSpPr>
        <p:spPr bwMode="auto">
          <a:xfrm>
            <a:off x="5399088" y="1492250"/>
            <a:ext cx="10620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问政平台</a:t>
            </a:r>
            <a:endParaRPr lang="zh-CN" altLang="en-US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1" name="矩形 22"/>
          <p:cNvSpPr>
            <a:spLocks noChangeArrowheads="1"/>
          </p:cNvSpPr>
          <p:nvPr/>
        </p:nvSpPr>
        <p:spPr bwMode="auto">
          <a:xfrm>
            <a:off x="3887788" y="2654300"/>
            <a:ext cx="43195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zh-CN" altLang="en-US" b="1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听民声、解民难、化民怨，监督政府部门履职尽责，在基层社会治理中发挥“减震器</a:t>
            </a:r>
            <a:r>
              <a:rPr lang="en-US" altLang="zh-CN" b="1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、“稳定器”的作用。</a:t>
            </a:r>
            <a:endParaRPr lang="zh-CN" altLang="en-US" b="1">
              <a:solidFill>
                <a:srgbClr val="7C4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矩形 21"/>
          <p:cNvSpPr>
            <a:spLocks noChangeArrowheads="1"/>
          </p:cNvSpPr>
          <p:nvPr/>
        </p:nvSpPr>
        <p:spPr bwMode="auto">
          <a:xfrm>
            <a:off x="3887788" y="2189163"/>
            <a:ext cx="40878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四单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模式：下单+派单+接单+督单</a:t>
            </a:r>
            <a:endParaRPr lang="zh-CN" altLang="en-US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207963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4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60363" y="357188"/>
            <a:ext cx="40846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四、提升引导力，做实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问政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25" name="Group 4"/>
          <p:cNvGrpSpPr/>
          <p:nvPr/>
        </p:nvGrpSpPr>
        <p:grpSpPr bwMode="auto">
          <a:xfrm>
            <a:off x="2841625" y="1270000"/>
            <a:ext cx="3508375" cy="3462338"/>
            <a:chOff x="4039911" y="1848202"/>
            <a:chExt cx="4108611" cy="4072324"/>
          </a:xfrm>
        </p:grpSpPr>
        <p:sp>
          <p:nvSpPr>
            <p:cNvPr id="33" name="Block Arc 5"/>
            <p:cNvSpPr/>
            <p:nvPr/>
          </p:nvSpPr>
          <p:spPr>
            <a:xfrm rot="210717">
              <a:off x="4264863" y="2074132"/>
              <a:ext cx="3662427" cy="3661543"/>
            </a:xfrm>
            <a:prstGeom prst="blockArc">
              <a:avLst>
                <a:gd name="adj1" fmla="val 10545816"/>
                <a:gd name="adj2" fmla="val 15728497"/>
                <a:gd name="adj3" fmla="val 22371"/>
              </a:avLst>
            </a:prstGeom>
            <a:solidFill>
              <a:srgbClr val="8D3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Block Arc 6"/>
            <p:cNvSpPr/>
            <p:nvPr/>
          </p:nvSpPr>
          <p:spPr>
            <a:xfrm rot="5610717">
              <a:off x="4261587" y="2073689"/>
              <a:ext cx="3661543" cy="3662427"/>
            </a:xfrm>
            <a:prstGeom prst="blockArc">
              <a:avLst>
                <a:gd name="adj1" fmla="val 10545816"/>
                <a:gd name="adj2" fmla="val 15728497"/>
                <a:gd name="adj3" fmla="val 22371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Block Arc 7"/>
            <p:cNvSpPr/>
            <p:nvPr/>
          </p:nvSpPr>
          <p:spPr>
            <a:xfrm rot="11010717">
              <a:off x="4261144" y="2033054"/>
              <a:ext cx="3662427" cy="3661543"/>
            </a:xfrm>
            <a:prstGeom prst="blockArc">
              <a:avLst>
                <a:gd name="adj1" fmla="val 10545816"/>
                <a:gd name="adj2" fmla="val 15728497"/>
                <a:gd name="adj3" fmla="val 22371"/>
              </a:avLst>
            </a:prstGeom>
            <a:solidFill>
              <a:srgbClr val="8D3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Block Arc 8"/>
            <p:cNvSpPr/>
            <p:nvPr/>
          </p:nvSpPr>
          <p:spPr>
            <a:xfrm rot="16410717">
              <a:off x="4264371" y="2078358"/>
              <a:ext cx="3663411" cy="3662427"/>
            </a:xfrm>
            <a:prstGeom prst="blockArc">
              <a:avLst>
                <a:gd name="adj1" fmla="val 10545816"/>
                <a:gd name="adj2" fmla="val 15728497"/>
                <a:gd name="adj3" fmla="val 22371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Isosceles Triangle 9"/>
            <p:cNvSpPr/>
            <p:nvPr/>
          </p:nvSpPr>
          <p:spPr>
            <a:xfrm rot="5400000">
              <a:off x="5615256" y="2091057"/>
              <a:ext cx="1400386" cy="914677"/>
            </a:xfrm>
            <a:prstGeom prst="triangle">
              <a:avLst/>
            </a:prstGeom>
            <a:solidFill>
              <a:srgbClr val="8D3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Isosceles Triangle 10"/>
            <p:cNvSpPr/>
            <p:nvPr/>
          </p:nvSpPr>
          <p:spPr>
            <a:xfrm rot="10800000">
              <a:off x="6748620" y="3664970"/>
              <a:ext cx="1399902" cy="914919"/>
            </a:xfrm>
            <a:prstGeom prst="triangl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Isosceles Triangle 11"/>
            <p:cNvSpPr/>
            <p:nvPr/>
          </p:nvSpPr>
          <p:spPr>
            <a:xfrm rot="16200000">
              <a:off x="5172790" y="4762995"/>
              <a:ext cx="1400386" cy="914677"/>
            </a:xfrm>
            <a:prstGeom prst="triangle">
              <a:avLst/>
            </a:prstGeom>
            <a:solidFill>
              <a:srgbClr val="8D3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Isosceles Triangle 12"/>
            <p:cNvSpPr/>
            <p:nvPr/>
          </p:nvSpPr>
          <p:spPr>
            <a:xfrm>
              <a:off x="4039911" y="3233651"/>
              <a:ext cx="1399903" cy="914919"/>
            </a:xfrm>
            <a:prstGeom prst="triangl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10"/>
            <p:cNvSpPr txBox="1"/>
            <p:nvPr/>
          </p:nvSpPr>
          <p:spPr>
            <a:xfrm>
              <a:off x="5767015" y="2286990"/>
              <a:ext cx="461057" cy="3977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01</a:t>
              </a:r>
              <a:endParaRPr 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11"/>
            <p:cNvSpPr txBox="1"/>
            <p:nvPr/>
          </p:nvSpPr>
          <p:spPr>
            <a:xfrm rot="5400000">
              <a:off x="7202104" y="3633235"/>
              <a:ext cx="492936" cy="433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02</a:t>
              </a:r>
              <a:endParaRPr lang="en-US" sz="18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12"/>
            <p:cNvSpPr txBox="1"/>
            <p:nvPr/>
          </p:nvSpPr>
          <p:spPr>
            <a:xfrm rot="10800000">
              <a:off x="5917602" y="5022411"/>
              <a:ext cx="459198" cy="397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03</a:t>
              </a:r>
              <a:endParaRPr 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 rot="16200000">
              <a:off x="4509266" y="3764791"/>
              <a:ext cx="461193" cy="3959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591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183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774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429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8021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1612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52040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87955" algn="l" defTabSz="671830" rtl="0" eaLnBrk="1" latinLnBrk="0" hangingPunct="1">
                <a:defRPr sz="13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04</a:t>
              </a:r>
              <a:endParaRPr lang="en-US" sz="1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0747" name="TextBox 14"/>
            <p:cNvSpPr txBox="1">
              <a:spLocks noChangeArrowheads="1"/>
            </p:cNvSpPr>
            <p:nvPr/>
          </p:nvSpPr>
          <p:spPr bwMode="auto">
            <a:xfrm rot="-2576113">
              <a:off x="4742269" y="2626994"/>
              <a:ext cx="846922" cy="48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下单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48" name="TextBox 15"/>
            <p:cNvSpPr txBox="1">
              <a:spLocks noChangeArrowheads="1"/>
            </p:cNvSpPr>
            <p:nvPr/>
          </p:nvSpPr>
          <p:spPr bwMode="auto">
            <a:xfrm rot="3169081">
              <a:off x="6715234" y="2734028"/>
              <a:ext cx="850993" cy="48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派单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49" name="TextBox 16"/>
            <p:cNvSpPr txBox="1">
              <a:spLocks noChangeArrowheads="1"/>
            </p:cNvSpPr>
            <p:nvPr/>
          </p:nvSpPr>
          <p:spPr bwMode="auto">
            <a:xfrm rot="8357780">
              <a:off x="6550441" y="4744451"/>
              <a:ext cx="846922" cy="48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接单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50" name="TextBox 17"/>
            <p:cNvSpPr txBox="1">
              <a:spLocks noChangeArrowheads="1"/>
            </p:cNvSpPr>
            <p:nvPr/>
          </p:nvSpPr>
          <p:spPr bwMode="auto">
            <a:xfrm rot="-7315040">
              <a:off x="4572681" y="4514211"/>
              <a:ext cx="850993" cy="48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7183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718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督单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26" name="TextBox 19"/>
          <p:cNvSpPr txBox="1">
            <a:spLocks noChangeArrowheads="1"/>
          </p:cNvSpPr>
          <p:nvPr/>
        </p:nvSpPr>
        <p:spPr bwMode="auto">
          <a:xfrm>
            <a:off x="6380163" y="1865313"/>
            <a:ext cx="10509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融媒平台</a:t>
            </a:r>
            <a:endParaRPr lang="zh-CN" altLang="en-US" b="1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7" name="TextBox 22"/>
          <p:cNvSpPr txBox="1">
            <a:spLocks noChangeArrowheads="1"/>
          </p:cNvSpPr>
          <p:nvPr/>
        </p:nvSpPr>
        <p:spPr bwMode="auto">
          <a:xfrm flipH="1">
            <a:off x="1700213" y="1924050"/>
            <a:ext cx="10509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b="1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市民群众</a:t>
            </a:r>
            <a:endParaRPr lang="zh-CN" altLang="en-US" b="1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8" name="TextBox 25"/>
          <p:cNvSpPr txBox="1">
            <a:spLocks noChangeArrowheads="1"/>
          </p:cNvSpPr>
          <p:nvPr/>
        </p:nvSpPr>
        <p:spPr bwMode="auto">
          <a:xfrm flipH="1">
            <a:off x="1274763" y="3856038"/>
            <a:ext cx="1476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b="1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纪委监委</a:t>
            </a:r>
            <a:endParaRPr lang="zh-CN" altLang="id-ID" sz="1200" b="1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9" name="TextBox 28"/>
          <p:cNvSpPr txBox="1">
            <a:spLocks noChangeArrowheads="1"/>
          </p:cNvSpPr>
          <p:nvPr/>
        </p:nvSpPr>
        <p:spPr bwMode="auto">
          <a:xfrm>
            <a:off x="6570663" y="3843338"/>
            <a:ext cx="10509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718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718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单位部门</a:t>
            </a:r>
            <a:endParaRPr lang="zh-CN" altLang="en-US" b="1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Straight Connector 37"/>
          <p:cNvCxnSpPr/>
          <p:nvPr/>
        </p:nvCxnSpPr>
        <p:spPr>
          <a:xfrm>
            <a:off x="2789238" y="2030413"/>
            <a:ext cx="565150" cy="0"/>
          </a:xfrm>
          <a:prstGeom prst="line">
            <a:avLst/>
          </a:prstGeom>
          <a:ln w="12700">
            <a:solidFill>
              <a:srgbClr val="8D372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8"/>
          <p:cNvCxnSpPr/>
          <p:nvPr/>
        </p:nvCxnSpPr>
        <p:spPr>
          <a:xfrm>
            <a:off x="2789238" y="3975100"/>
            <a:ext cx="5651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9"/>
          <p:cNvCxnSpPr/>
          <p:nvPr/>
        </p:nvCxnSpPr>
        <p:spPr>
          <a:xfrm>
            <a:off x="5784850" y="1978025"/>
            <a:ext cx="5651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0"/>
          <p:cNvCxnSpPr/>
          <p:nvPr/>
        </p:nvCxnSpPr>
        <p:spPr>
          <a:xfrm>
            <a:off x="5880100" y="3940175"/>
            <a:ext cx="563563" cy="0"/>
          </a:xfrm>
          <a:prstGeom prst="line">
            <a:avLst/>
          </a:prstGeom>
          <a:ln w="12700">
            <a:solidFill>
              <a:srgbClr val="8D372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4" name="TextBox 7"/>
          <p:cNvSpPr txBox="1">
            <a:spLocks noChangeArrowheads="1"/>
          </p:cNvSpPr>
          <p:nvPr/>
        </p:nvSpPr>
        <p:spPr bwMode="auto">
          <a:xfrm>
            <a:off x="736600" y="817563"/>
            <a:ext cx="36195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（一）强化职责分工</a:t>
            </a:r>
            <a:endParaRPr lang="en-US" altLang="zh-CN" sz="15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075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gaozq\Desktop\新建文件夹 (5)\问政封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15988"/>
            <a:ext cx="20161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矩形 9"/>
          <p:cNvSpPr>
            <a:spLocks noChangeArrowheads="1"/>
          </p:cNvSpPr>
          <p:nvPr/>
        </p:nvSpPr>
        <p:spPr bwMode="auto">
          <a:xfrm>
            <a:off x="2754313" y="3663950"/>
            <a:ext cx="6281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9" tIns="91445" rIns="182889" bIns="9144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8D3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发挥云上赤壁问政栏目服务作用，坚持</a:t>
            </a:r>
            <a:r>
              <a:rPr lang="zh-CN" altLang="en-US" sz="1600" b="1">
                <a:solidFill>
                  <a:srgbClr val="8D3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“四单”</a:t>
            </a:r>
            <a:r>
              <a:rPr lang="zh-CN" altLang="en-US" sz="1600">
                <a:solidFill>
                  <a:srgbClr val="8D3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模式督促问政平台问题全部得到回复解决。疫情防控期间，共回复群众诉求</a:t>
            </a:r>
            <a:r>
              <a:rPr lang="en-US" altLang="zh-CN" sz="1600" b="1">
                <a:solidFill>
                  <a:srgbClr val="8D3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736</a:t>
            </a:r>
            <a:r>
              <a:rPr lang="zh-CN" altLang="en-US" sz="1600" b="1">
                <a:solidFill>
                  <a:srgbClr val="8D3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>
                <a:solidFill>
                  <a:srgbClr val="8D37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>
              <a:solidFill>
                <a:srgbClr val="8D37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1" name="Picture 4" descr="C:\Users\gaozq\Desktop\新建文件夹 (5)\问政回复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11163"/>
            <a:ext cx="1366838" cy="22209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5" descr="C:\Users\gaozq\Desktop\新建文件夹 (5)\问政回复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411163"/>
            <a:ext cx="1366837" cy="22209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6" descr="C:\Users\gaozq\Desktop\新建文件夹 (5)\问政回复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11163"/>
            <a:ext cx="1366838" cy="22209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7" descr="C:\Users\gaozq\Desktop\新建文件夹 (5)\问政回复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411163"/>
            <a:ext cx="1366837" cy="22209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3367088" y="2411413"/>
            <a:ext cx="471487" cy="4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26" name="矩形 11"/>
          <p:cNvSpPr>
            <a:spLocks noChangeArrowheads="1"/>
          </p:cNvSpPr>
          <p:nvPr/>
        </p:nvSpPr>
        <p:spPr bwMode="auto">
          <a:xfrm>
            <a:off x="3233738" y="2443163"/>
            <a:ext cx="7381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 务</a:t>
            </a:r>
            <a:endParaRPr lang="zh-CN" alt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54575" y="2411413"/>
            <a:ext cx="469900" cy="4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28" name="矩形 13"/>
          <p:cNvSpPr>
            <a:spLocks noChangeArrowheads="1"/>
          </p:cNvSpPr>
          <p:nvPr/>
        </p:nvSpPr>
        <p:spPr bwMode="auto">
          <a:xfrm>
            <a:off x="4721225" y="2443163"/>
            <a:ext cx="7381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 治</a:t>
            </a:r>
            <a:endParaRPr lang="zh-CN" alt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342063" y="2411413"/>
            <a:ext cx="469900" cy="4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30" name="矩形 15"/>
          <p:cNvSpPr>
            <a:spLocks noChangeArrowheads="1"/>
          </p:cNvSpPr>
          <p:nvPr/>
        </p:nvSpPr>
        <p:spPr bwMode="auto">
          <a:xfrm>
            <a:off x="6208713" y="2443163"/>
            <a:ext cx="7381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 行</a:t>
            </a:r>
            <a:endParaRPr lang="zh-CN" alt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829550" y="2411413"/>
            <a:ext cx="469900" cy="4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32" name="矩形 17"/>
          <p:cNvSpPr>
            <a:spLocks noChangeArrowheads="1"/>
          </p:cNvSpPr>
          <p:nvPr/>
        </p:nvSpPr>
        <p:spPr bwMode="auto">
          <a:xfrm>
            <a:off x="7696200" y="2443163"/>
            <a:ext cx="7381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 活</a:t>
            </a:r>
            <a:endParaRPr lang="zh-CN" alt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33" name="图片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4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34835" name="TextBox 7"/>
          <p:cNvSpPr txBox="1">
            <a:spLocks noChangeArrowheads="1"/>
          </p:cNvSpPr>
          <p:nvPr/>
        </p:nvSpPr>
        <p:spPr bwMode="auto">
          <a:xfrm>
            <a:off x="360363" y="357188"/>
            <a:ext cx="1830387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</a:t>
            </a:r>
            <a:endParaRPr lang="en-US" altLang="zh-CN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4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360363" y="357188"/>
            <a:ext cx="43735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四、提升引导力，做实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问政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736600" y="771550"/>
            <a:ext cx="361950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b="1" dirty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问政成效初见</a:t>
            </a:r>
            <a:endParaRPr lang="en-US" altLang="zh-CN" sz="1500" b="1" dirty="0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49438"/>
            <a:ext cx="16287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1860550"/>
            <a:ext cx="16287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图片 7" descr="d:\我的文档\桌面\问政\新建文件夹\扰民1.jpg扰民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765300"/>
            <a:ext cx="13287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图片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544638"/>
            <a:ext cx="6318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9438"/>
            <a:ext cx="16287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图片 7" descr="d:\我的文档\桌面\问政\新建文件夹\点赞.jpg点赞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766888"/>
            <a:ext cx="132715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图片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544638"/>
            <a:ext cx="6318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1849438"/>
            <a:ext cx="16287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图片 7" descr="d:\我的文档\桌面\问政\新建文件夹\公交.jpg公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765300"/>
            <a:ext cx="132873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图片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1544638"/>
            <a:ext cx="6318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10" name="组合 2"/>
          <p:cNvGrpSpPr/>
          <p:nvPr/>
        </p:nvGrpSpPr>
        <p:grpSpPr bwMode="auto">
          <a:xfrm>
            <a:off x="622300" y="1695450"/>
            <a:ext cx="1327150" cy="2824163"/>
            <a:chOff x="980" y="2783"/>
            <a:chExt cx="2090" cy="4447"/>
          </a:xfrm>
        </p:grpSpPr>
        <p:pic>
          <p:nvPicPr>
            <p:cNvPr id="37912" name="图片 7" descr="d:\我的文档\桌面\问政\新建文件夹\高新区1.jpg高新区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2783"/>
              <a:ext cx="2090" cy="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3" name="图片 7" descr="d:\我的文档\桌面\问政\新建文件夹\高新区2.jpg高新区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83" b="37656"/>
            <a:stretch>
              <a:fillRect/>
            </a:stretch>
          </p:blipFill>
          <p:spPr bwMode="auto">
            <a:xfrm>
              <a:off x="980" y="5030"/>
              <a:ext cx="2089" cy="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11" name="图片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544638"/>
            <a:ext cx="6318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574675" y="1117712"/>
            <a:ext cx="8262938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截至目前，云上赤壁问政平台共有效处理各类咨询、投诉、求助等信息</a:t>
            </a:r>
            <a:r>
              <a:rPr lang="en-US" altLang="zh-CN" sz="14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2254 </a:t>
            </a:r>
            <a:r>
              <a:rPr lang="zh-CN" altLang="en-US" sz="14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余条，回复率</a:t>
            </a:r>
            <a:r>
              <a:rPr lang="en-US" altLang="zh-CN" sz="14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4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，处理办结率达到</a:t>
            </a:r>
            <a:r>
              <a:rPr lang="en-US" altLang="zh-CN" sz="14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98%</a:t>
            </a:r>
            <a:r>
              <a:rPr lang="zh-CN" altLang="en-US" sz="14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，群众满意度达到</a:t>
            </a:r>
            <a:r>
              <a:rPr lang="en-US" altLang="zh-CN" sz="14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98%</a:t>
            </a:r>
            <a:r>
              <a:rPr lang="zh-CN" altLang="en-US" sz="14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以上。</a:t>
            </a:r>
            <a:endParaRPr lang="en-US" altLang="zh-CN" sz="1400" dirty="0">
              <a:solidFill>
                <a:srgbClr val="6867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23888" y="4632325"/>
            <a:ext cx="17287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了解民声、汇聚</a:t>
            </a: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民智</a:t>
            </a:r>
            <a:endParaRPr lang="en-US" altLang="zh-CN" sz="12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7" name="TextBox 7"/>
          <p:cNvSpPr txBox="1">
            <a:spLocks noChangeArrowheads="1"/>
          </p:cNvSpPr>
          <p:nvPr/>
        </p:nvSpPr>
        <p:spPr bwMode="auto">
          <a:xfrm>
            <a:off x="2613608" y="4640263"/>
            <a:ext cx="17287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答疑释惑、</a:t>
            </a: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排忧解难</a:t>
            </a:r>
            <a:endParaRPr lang="en-US" altLang="zh-CN" sz="12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8" name="TextBox 7"/>
          <p:cNvSpPr txBox="1">
            <a:spLocks noChangeArrowheads="1"/>
          </p:cNvSpPr>
          <p:nvPr/>
        </p:nvSpPr>
        <p:spPr bwMode="auto">
          <a:xfrm>
            <a:off x="4908885" y="4632325"/>
            <a:ext cx="16732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倾听民声、转变</a:t>
            </a: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作风</a:t>
            </a:r>
            <a:endParaRPr lang="en-US" altLang="zh-CN" sz="12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9" name="TextBox 7"/>
          <p:cNvSpPr txBox="1">
            <a:spLocks noChangeArrowheads="1"/>
          </p:cNvSpPr>
          <p:nvPr/>
        </p:nvSpPr>
        <p:spPr bwMode="auto">
          <a:xfrm>
            <a:off x="7103325" y="4632325"/>
            <a:ext cx="17272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及时研</a:t>
            </a: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判、维护稳定</a:t>
            </a:r>
            <a:endParaRPr lang="en-US" altLang="zh-CN" sz="12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514725" y="1584325"/>
            <a:ext cx="23431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600">
                <a:solidFill>
                  <a:srgbClr val="AA2E1C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THANK</a:t>
            </a:r>
            <a:endParaRPr lang="zh-CN" altLang="en-US" sz="6600">
              <a:solidFill>
                <a:srgbClr val="AA2E1C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246438" y="1906588"/>
            <a:ext cx="2879725" cy="762000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4500" spc="-225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谢谢大家！</a:t>
            </a:r>
            <a:endParaRPr lang="en-US" altLang="zh-CN" sz="4500" spc="-225" dirty="0">
              <a:solidFill>
                <a:srgbClr val="D1BE9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640138" y="2803525"/>
            <a:ext cx="20923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湖北省赤壁市融媒体中心</a:t>
            </a:r>
            <a:endParaRPr lang="zh-CN" altLang="en-US" sz="1400">
              <a:solidFill>
                <a:srgbClr val="D1BE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230010" y="3121025"/>
            <a:ext cx="89511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dirty="0" smtClean="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200" dirty="0" smtClean="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 smtClean="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rgbClr val="D1BE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0"/>
            <a:ext cx="45291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1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0275"/>
            <a:ext cx="658018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7"/>
          <p:cNvSpPr txBox="1">
            <a:spLocks noChangeArrowheads="1"/>
          </p:cNvSpPr>
          <p:nvPr/>
        </p:nvSpPr>
        <p:spPr bwMode="auto">
          <a:xfrm>
            <a:off x="1006400" y="1316038"/>
            <a:ext cx="3421583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在</a:t>
            </a:r>
            <a:r>
              <a:rPr lang="zh-CN" altLang="en-US" sz="12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建设全国、全省县级融媒体中心试点进程中，赤壁市融媒体中心强化移动优先意识，依托我们省级技术平台</a:t>
            </a:r>
            <a:r>
              <a:rPr lang="en-US" altLang="zh-CN" sz="12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长江云，不断优化“云上赤壁”客户端功能，根据群众多样化信息需求，在做强宣传主业的同时，探索</a:t>
            </a:r>
            <a:r>
              <a:rPr lang="zh-CN" altLang="en-US" sz="1200" b="1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“新闻</a:t>
            </a:r>
            <a:r>
              <a:rPr lang="en-US" altLang="zh-CN" sz="1200" b="1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政务”、“新闻</a:t>
            </a:r>
            <a:r>
              <a:rPr lang="en-US" altLang="zh-CN" sz="1200" b="1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问政”、“新闻</a:t>
            </a:r>
            <a:r>
              <a:rPr lang="en-US" altLang="zh-CN" sz="1200" b="1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服务”</a:t>
            </a:r>
            <a:r>
              <a:rPr lang="zh-CN" altLang="en-US" sz="12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运行模式，更好引导群众、服务群众。目前，云上赤壁下载量达到</a:t>
            </a:r>
            <a:r>
              <a:rPr lang="en-US" altLang="zh-CN" sz="12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16.4</a:t>
            </a:r>
            <a:r>
              <a:rPr lang="zh-CN" altLang="en-US" sz="12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万，连续三年获评长江云最佳运营单位。</a:t>
            </a:r>
            <a:endParaRPr lang="zh-CN" altLang="en-US" sz="1200" dirty="0">
              <a:solidFill>
                <a:srgbClr val="6867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gaozq\Desktop\上接天线 下接地气 加大优质内容生产\微信图片_202104011553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2866" r="2965" b="11207"/>
          <a:stretch>
            <a:fillRect/>
          </a:stretch>
        </p:blipFill>
        <p:spPr bwMode="auto">
          <a:xfrm>
            <a:off x="4614863" y="1923678"/>
            <a:ext cx="4171951" cy="251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913"/>
            <a:ext cx="9144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969963" y="1438275"/>
            <a:ext cx="29352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>
                <a:solidFill>
                  <a:srgbClr val="B83F2B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CONTENTS</a:t>
            </a:r>
            <a:endParaRPr lang="zh-CN" altLang="en-US" sz="5400">
              <a:solidFill>
                <a:srgbClr val="B83F2B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1517650" y="1887538"/>
            <a:ext cx="1109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3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3300">
              <a:solidFill>
                <a:srgbClr val="D1BE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492625" y="619125"/>
            <a:ext cx="17129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>
                <a:solidFill>
                  <a:srgbClr val="B83F2B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1</a:t>
            </a:r>
            <a:endParaRPr lang="zh-CN" altLang="en-US" sz="3000">
              <a:solidFill>
                <a:srgbClr val="B83F2B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949825" y="889000"/>
            <a:ext cx="28321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一、提升传播力，强化新闻发布</a:t>
            </a:r>
            <a:endParaRPr lang="en-US" altLang="zh-CN" sz="1500">
              <a:solidFill>
                <a:srgbClr val="D1BE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4464050" y="1582738"/>
            <a:ext cx="17589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>
                <a:solidFill>
                  <a:srgbClr val="B83F2B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2</a:t>
            </a:r>
            <a:endParaRPr lang="zh-CN" altLang="en-US" sz="3000">
              <a:solidFill>
                <a:srgbClr val="B83F2B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4345" name="TextBox 7"/>
          <p:cNvSpPr txBox="1">
            <a:spLocks noChangeArrowheads="1"/>
          </p:cNvSpPr>
          <p:nvPr/>
        </p:nvSpPr>
        <p:spPr bwMode="auto">
          <a:xfrm>
            <a:off x="4949825" y="1851025"/>
            <a:ext cx="3359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二、提升公信力，推进“新闻</a:t>
            </a:r>
            <a:r>
              <a:rPr lang="en-US" altLang="zh-CN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政务”</a:t>
            </a:r>
            <a:endParaRPr lang="en-US" altLang="zh-CN" sz="1500">
              <a:solidFill>
                <a:srgbClr val="D1BE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TextBox 6"/>
          <p:cNvSpPr txBox="1">
            <a:spLocks noChangeArrowheads="1"/>
          </p:cNvSpPr>
          <p:nvPr/>
        </p:nvSpPr>
        <p:spPr bwMode="auto">
          <a:xfrm>
            <a:off x="4492625" y="2505075"/>
            <a:ext cx="17700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>
                <a:solidFill>
                  <a:srgbClr val="B83F2B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3</a:t>
            </a:r>
            <a:endParaRPr lang="zh-CN" altLang="en-US" sz="3000">
              <a:solidFill>
                <a:srgbClr val="B83F2B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4347" name="TextBox 7"/>
          <p:cNvSpPr txBox="1">
            <a:spLocks noChangeArrowheads="1"/>
          </p:cNvSpPr>
          <p:nvPr/>
        </p:nvSpPr>
        <p:spPr bwMode="auto">
          <a:xfrm>
            <a:off x="4949825" y="2774950"/>
            <a:ext cx="33607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三、提升影响力，改进“新闻</a:t>
            </a:r>
            <a:r>
              <a:rPr lang="en-US" altLang="zh-CN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服务”</a:t>
            </a:r>
            <a:endParaRPr lang="en-US" altLang="zh-CN" sz="1500">
              <a:solidFill>
                <a:srgbClr val="D1BE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TextBox 6"/>
          <p:cNvSpPr txBox="1">
            <a:spLocks noChangeArrowheads="1"/>
          </p:cNvSpPr>
          <p:nvPr/>
        </p:nvSpPr>
        <p:spPr bwMode="auto">
          <a:xfrm>
            <a:off x="4489450" y="3455988"/>
            <a:ext cx="17605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>
                <a:solidFill>
                  <a:srgbClr val="B83F2B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4</a:t>
            </a:r>
            <a:endParaRPr lang="zh-CN" altLang="en-US" sz="3000">
              <a:solidFill>
                <a:srgbClr val="B83F2B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4349" name="TextBox 7"/>
          <p:cNvSpPr txBox="1">
            <a:spLocks noChangeArrowheads="1"/>
          </p:cNvSpPr>
          <p:nvPr/>
        </p:nvSpPr>
        <p:spPr bwMode="auto">
          <a:xfrm>
            <a:off x="4949825" y="3725863"/>
            <a:ext cx="3327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四、提升引导力，做实</a:t>
            </a:r>
            <a:r>
              <a:rPr lang="en-US" altLang="zh-CN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</a:t>
            </a:r>
            <a:r>
              <a:rPr lang="en-US" altLang="zh-CN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问政</a:t>
            </a:r>
            <a:r>
              <a:rPr lang="en-US" altLang="zh-CN" sz="1500">
                <a:solidFill>
                  <a:srgbClr val="D1BE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500">
              <a:solidFill>
                <a:srgbClr val="D1BE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50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365500"/>
            <a:ext cx="161131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图片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2571750"/>
            <a:ext cx="267493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0"/>
            <a:ext cx="45291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108075"/>
            <a:ext cx="658018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05050"/>
            <a:ext cx="3614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1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60363" y="357188"/>
            <a:ext cx="3455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一、提升传播力，强化新闻发布</a:t>
            </a:r>
            <a:endParaRPr lang="en-US" altLang="zh-CN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8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3619500"/>
            <a:ext cx="11160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355975"/>
            <a:ext cx="18542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文本框 27"/>
          <p:cNvSpPr txBox="1">
            <a:spLocks noChangeArrowheads="1"/>
          </p:cNvSpPr>
          <p:nvPr/>
        </p:nvSpPr>
        <p:spPr bwMode="auto">
          <a:xfrm>
            <a:off x="1219200" y="1493838"/>
            <a:ext cx="3340100" cy="22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6867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坚持党媒姓党，坚持内容为王。努力创作推送适合融媒体传播的新闻信息产品。以上接“天线”、下接“地气”为原则，一方面将中央、省委、市委的“声音”及时准确传达到基层，另一方面围绕地方党委政府中心大局工作和人民群众火热生动实践，生产出更多接地气、带温度、有深度的新闻产品，凝聚起全市上下一心一意谋发展的合力。</a:t>
            </a:r>
            <a:endParaRPr lang="zh-CN" altLang="en-US" sz="1200" dirty="0">
              <a:solidFill>
                <a:srgbClr val="6867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1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pic>
        <p:nvPicPr>
          <p:cNvPr id="29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075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84188"/>
            <a:ext cx="22669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4188"/>
            <a:ext cx="22669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4188"/>
            <a:ext cx="22669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1346200" y="915988"/>
            <a:ext cx="1712913" cy="27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779838" y="915988"/>
            <a:ext cx="1714500" cy="27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253163" y="911225"/>
            <a:ext cx="1990725" cy="2809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395" name="TextBox 7"/>
          <p:cNvSpPr txBox="1">
            <a:spLocks noChangeArrowheads="1"/>
          </p:cNvSpPr>
          <p:nvPr/>
        </p:nvSpPr>
        <p:spPr bwMode="auto">
          <a:xfrm>
            <a:off x="642938" y="484188"/>
            <a:ext cx="460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频道设置</a:t>
            </a:r>
            <a:endParaRPr lang="zh-CN" altLang="en-US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TextBox 8"/>
          <p:cNvSpPr txBox="1">
            <a:spLocks noChangeArrowheads="1"/>
          </p:cNvSpPr>
          <p:nvPr/>
        </p:nvSpPr>
        <p:spPr bwMode="auto">
          <a:xfrm>
            <a:off x="1860550" y="4537075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新闻资讯类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7" name="TextBox 26"/>
          <p:cNvSpPr txBox="1">
            <a:spLocks noChangeArrowheads="1"/>
          </p:cNvSpPr>
          <p:nvPr/>
        </p:nvSpPr>
        <p:spPr bwMode="auto">
          <a:xfrm>
            <a:off x="4308475" y="454183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媒体融合类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8" name="TextBox 27"/>
          <p:cNvSpPr txBox="1">
            <a:spLocks noChangeArrowheads="1"/>
          </p:cNvSpPr>
          <p:nvPr/>
        </p:nvSpPr>
        <p:spPr bwMode="auto">
          <a:xfrm>
            <a:off x="6961188" y="454183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专题类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1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58800" y="484188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主题宣传</a:t>
            </a:r>
            <a:endParaRPr lang="zh-CN" altLang="en-US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1916"/>
            <a:ext cx="34226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15566"/>
            <a:ext cx="3419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7" y="3009900"/>
            <a:ext cx="34210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09900"/>
            <a:ext cx="3419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1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8435" name="TextBox 11"/>
          <p:cNvSpPr txBox="1">
            <a:spLocks noChangeArrowheads="1"/>
          </p:cNvSpPr>
          <p:nvPr/>
        </p:nvSpPr>
        <p:spPr bwMode="auto">
          <a:xfrm>
            <a:off x="467360" y="267335"/>
            <a:ext cx="3457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形式多样</a:t>
            </a:r>
            <a:r>
              <a:rPr lang="en-US" altLang="zh-CN" b="1" dirty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</a:t>
            </a:r>
            <a:r>
              <a:rPr lang="zh-CN" altLang="en-US" b="1" dirty="0" smtClean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闪、</a:t>
            </a:r>
            <a:r>
              <a:rPr lang="en-US" altLang="zh-CN" b="1" dirty="0" smtClean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b="1" dirty="0" smtClean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视、直播</a:t>
            </a:r>
            <a:endParaRPr lang="zh-CN" altLang="en-US" b="1" dirty="0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 descr="C:\Users\gaozq\Desktop\微信图片_20210401100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6221"/>
          <a:stretch>
            <a:fillRect/>
          </a:stretch>
        </p:blipFill>
        <p:spPr bwMode="auto">
          <a:xfrm>
            <a:off x="899160" y="699770"/>
            <a:ext cx="3263900" cy="1867535"/>
          </a:xfrm>
          <a:prstGeom prst="rect">
            <a:avLst/>
          </a:prstGeom>
          <a:ln>
            <a:noFill/>
          </a:ln>
          <a:effectLst>
            <a:outerShdw blurRad="292100" dist="139700" dir="2700000" sx="94000" sy="94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gaozq\Pictures\vlcsnap-2021-03-10-15h19m11s2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860040"/>
            <a:ext cx="3302635" cy="1861185"/>
          </a:xfrm>
          <a:prstGeom prst="rect">
            <a:avLst/>
          </a:prstGeom>
          <a:ln>
            <a:noFill/>
          </a:ln>
          <a:effectLst>
            <a:outerShdw blurRad="292100" dist="139700" dir="2700000" sx="94000" sy="94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5" y="1635760"/>
            <a:ext cx="3505200" cy="1972310"/>
          </a:xfrm>
          <a:prstGeom prst="rect">
            <a:avLst/>
          </a:prstGeom>
          <a:ln>
            <a:noFill/>
          </a:ln>
          <a:effectLst>
            <a:outerShdw blurRad="292100" dist="139700" dir="2700000" sx="94000" sy="94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文本框 11"/>
          <p:cNvSpPr txBox="1">
            <a:spLocks noChangeArrowheads="1"/>
          </p:cNvSpPr>
          <p:nvPr/>
        </p:nvSpPr>
        <p:spPr bwMode="auto">
          <a:xfrm>
            <a:off x="5652394" y="3651928"/>
            <a:ext cx="22087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直播丨</a:t>
            </a:r>
            <a:r>
              <a:rPr lang="en-US" altLang="zh-CN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场点击</a:t>
            </a:r>
            <a:r>
              <a:rPr lang="zh-CN" altLang="en-US" sz="12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量均突破</a:t>
            </a:r>
            <a:r>
              <a:rPr lang="en-US" altLang="zh-CN" sz="14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4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1"/>
          <p:cNvSpPr txBox="1">
            <a:spLocks noChangeArrowheads="1"/>
          </p:cNvSpPr>
          <p:nvPr/>
        </p:nvSpPr>
        <p:spPr bwMode="auto">
          <a:xfrm>
            <a:off x="1421310" y="4701364"/>
            <a:ext cx="22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视丨古驿牛脚面</a:t>
            </a:r>
            <a:endParaRPr lang="zh-CN" altLang="en-US" sz="14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1"/>
          <p:cNvSpPr txBox="1">
            <a:spLocks noChangeArrowheads="1"/>
          </p:cNvSpPr>
          <p:nvPr/>
        </p:nvSpPr>
        <p:spPr bwMode="auto">
          <a:xfrm>
            <a:off x="1619413" y="2500261"/>
            <a:ext cx="2232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zh-CN" altLang="en-US" sz="12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快闪</a:t>
            </a: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丨我和我的祖国</a:t>
            </a:r>
            <a:endParaRPr lang="zh-CN" altLang="en-US" sz="14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1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466724" y="339725"/>
            <a:ext cx="2881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形式多样</a:t>
            </a:r>
            <a:r>
              <a:rPr lang="en-US" altLang="zh-CN" b="1" dirty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b="1" dirty="0" smtClean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r>
              <a:rPr lang="zh-CN" altLang="en-US" b="1" dirty="0" smtClean="0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、图解</a:t>
            </a:r>
            <a:endParaRPr lang="zh-CN" altLang="en-US" b="1" dirty="0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24" y="728663"/>
            <a:ext cx="22320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C:\Users\gaozq\Desktop\微信图片_202105242105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34219"/>
            <a:ext cx="22256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363663" y="4703721"/>
            <a:ext cx="16462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TextBox 7"/>
          <p:cNvSpPr txBox="1">
            <a:spLocks noChangeArrowheads="1"/>
          </p:cNvSpPr>
          <p:nvPr/>
        </p:nvSpPr>
        <p:spPr bwMode="auto">
          <a:xfrm>
            <a:off x="719895" y="4730750"/>
            <a:ext cx="215431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丨学</a:t>
            </a:r>
            <a:r>
              <a:rPr lang="zh-CN" altLang="en-US" sz="12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百年党史 寻红色印迹</a:t>
            </a:r>
            <a:endParaRPr lang="zh-CN" altLang="en-US" sz="12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9" name="TextBox 7"/>
          <p:cNvSpPr txBox="1">
            <a:spLocks noChangeArrowheads="1"/>
          </p:cNvSpPr>
          <p:nvPr/>
        </p:nvSpPr>
        <p:spPr bwMode="auto">
          <a:xfrm>
            <a:off x="3704642" y="4729914"/>
            <a:ext cx="17287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丨疫情</a:t>
            </a:r>
            <a:r>
              <a:rPr lang="zh-CN" altLang="en-US" sz="12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防控倡议书</a:t>
            </a:r>
            <a:endParaRPr lang="zh-CN" altLang="en-US" sz="12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47713"/>
            <a:ext cx="221138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266395" y="4730750"/>
            <a:ext cx="21349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图解丨</a:t>
            </a:r>
            <a:r>
              <a:rPr lang="en-US" altLang="zh-CN" sz="1200" b="1" dirty="0" smtClean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200" b="1" dirty="0">
                <a:solidFill>
                  <a:srgbClr val="853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政府工作报告</a:t>
            </a:r>
            <a:endParaRPr lang="zh-CN" altLang="en-US" sz="1200" b="1" dirty="0">
              <a:solidFill>
                <a:srgbClr val="853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875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198438" y="217488"/>
            <a:ext cx="1241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D9CCB5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CHAPTER 1</a:t>
            </a:r>
            <a:endParaRPr lang="zh-CN" altLang="en-US">
              <a:solidFill>
                <a:srgbClr val="D9CCB5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pic>
        <p:nvPicPr>
          <p:cNvPr id="5" name="图片 4" descr="电视问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038" y="2863850"/>
            <a:ext cx="3529012" cy="197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842963"/>
            <a:ext cx="3557588" cy="200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文本框 11"/>
          <p:cNvSpPr txBox="1">
            <a:spLocks noChangeArrowheads="1"/>
          </p:cNvSpPr>
          <p:nvPr/>
        </p:nvSpPr>
        <p:spPr bwMode="auto">
          <a:xfrm>
            <a:off x="4732338" y="1262063"/>
            <a:ext cx="35290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支队伍参加，场场线下爆满、线上爆棚，云上赤壁直播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均突破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文本框 11"/>
          <p:cNvSpPr txBox="1">
            <a:spLocks noChangeArrowheads="1"/>
          </p:cNvSpPr>
          <p:nvPr/>
        </p:nvSpPr>
        <p:spPr bwMode="auto">
          <a:xfrm>
            <a:off x="1000125" y="3292475"/>
            <a:ext cx="35290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咸宁问政赤壁专场三屏联动，电视直播和手机直播同步，手机直播点击量突破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466725" y="3302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形式多样</a:t>
            </a:r>
            <a:r>
              <a:rPr lang="en-US" altLang="zh-CN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endParaRPr lang="zh-CN" altLang="en-US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意识形态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1536</Words>
  <Application>WPS 演示</Application>
  <PresentationFormat>全屏显示(16:9)</PresentationFormat>
  <Paragraphs>181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Calibri Light</vt:lpstr>
      <vt:lpstr>等线</vt:lpstr>
      <vt:lpstr>微软雅黑</vt:lpstr>
      <vt:lpstr>Impact</vt:lpstr>
      <vt:lpstr>方正姚体</vt:lpstr>
      <vt:lpstr>Arial Unicode MS</vt:lpstr>
      <vt:lpstr>等线 Light</vt:lpstr>
      <vt:lpstr>意识形态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陈超</dc:creator>
  <cp:lastModifiedBy>春霞</cp:lastModifiedBy>
  <cp:revision>243</cp:revision>
  <dcterms:created xsi:type="dcterms:W3CDTF">2018-09-08T14:26:00Z</dcterms:created>
  <dcterms:modified xsi:type="dcterms:W3CDTF">2021-06-02T09:02:16Z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E9FDA91320AD437693A814499DE7330B</vt:lpwstr>
  </property>
</Properties>
</file>