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heme/themeOverride13.xml" ContentType="application/vnd.openxmlformats-officedocument.themeOverrid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heme/themeOverride8.xml" ContentType="application/vnd.openxmlformats-officedocument.themeOverride+xml"/>
  <Default Extension="png" ContentType="image/png"/>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theme/themeOverride18.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494" r:id="rId2"/>
    <p:sldId id="353" r:id="rId3"/>
    <p:sldId id="352" r:id="rId4"/>
    <p:sldId id="499" r:id="rId5"/>
    <p:sldId id="585" r:id="rId6"/>
    <p:sldId id="594" r:id="rId7"/>
    <p:sldId id="596" r:id="rId8"/>
    <p:sldId id="586" r:id="rId9"/>
    <p:sldId id="587" r:id="rId10"/>
    <p:sldId id="588" r:id="rId11"/>
    <p:sldId id="589" r:id="rId12"/>
    <p:sldId id="590" r:id="rId13"/>
    <p:sldId id="597" r:id="rId14"/>
    <p:sldId id="607" r:id="rId15"/>
    <p:sldId id="591" r:id="rId16"/>
    <p:sldId id="592" r:id="rId17"/>
    <p:sldId id="598" r:id="rId18"/>
    <p:sldId id="297" r:id="rId19"/>
  </p:sldIdLst>
  <p:sldSz cx="12190413" cy="6859588"/>
  <p:notesSz cx="7102475" cy="10233025"/>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A97E"/>
    <a:srgbClr val="3FA97F"/>
    <a:srgbClr val="43B4B1"/>
    <a:srgbClr val="74AD93"/>
    <a:srgbClr val="D28C00"/>
    <a:srgbClr val="3FA980"/>
    <a:srgbClr val="4ABC92"/>
    <a:srgbClr val="336E3A"/>
    <a:srgbClr val="B9CBBB"/>
    <a:srgbClr val="F9F8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27" autoAdjust="0"/>
    <p:restoredTop sz="97778" autoAdjust="0"/>
  </p:normalViewPr>
  <p:slideViewPr>
    <p:cSldViewPr snapToGrid="0" showGuides="1">
      <p:cViewPr varScale="1">
        <p:scale>
          <a:sx n="105" d="100"/>
          <a:sy n="105" d="100"/>
        </p:scale>
        <p:origin x="-468" y="-90"/>
      </p:cViewPr>
      <p:guideLst>
        <p:guide orient="horz" pos="2078"/>
        <p:guide pos="3839"/>
      </p:guideLst>
    </p:cSldViewPr>
  </p:slideViewPr>
  <p:notesTextViewPr>
    <p:cViewPr>
      <p:scale>
        <a:sx n="1" d="1"/>
        <a:sy n="1" d="1"/>
      </p:scale>
      <p:origin x="0" y="0"/>
    </p:cViewPr>
  </p:notesTextViewPr>
  <p:sorterViewPr>
    <p:cViewPr>
      <p:scale>
        <a:sx n="139" d="100"/>
        <a:sy n="13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zh-CN" altLang="en-US"/>
          </a:p>
        </p:txBody>
      </p:sp>
      <p:sp>
        <p:nvSpPr>
          <p:cNvPr id="3" name="日期占位符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9012C8C0-A3D3-487B-AECC-CB6663EAE28D}" type="datetimeFigureOut">
              <a:rPr lang="zh-CN" altLang="en-US" smtClean="0"/>
              <a:pPr/>
              <a:t>2021-06-02</a:t>
            </a:fld>
            <a:endParaRPr lang="zh-CN" altLang="en-US"/>
          </a:p>
        </p:txBody>
      </p:sp>
      <p:sp>
        <p:nvSpPr>
          <p:cNvPr id="4" name="幻灯片图像占位符 3"/>
          <p:cNvSpPr>
            <a:spLocks noGrp="1" noRot="1" noChangeAspect="1"/>
          </p:cNvSpPr>
          <p:nvPr>
            <p:ph type="sldImg" idx="2"/>
          </p:nvPr>
        </p:nvSpPr>
        <p:spPr>
          <a:xfrm>
            <a:off x="484188" y="1279525"/>
            <a:ext cx="6134100" cy="3452813"/>
          </a:xfrm>
          <a:prstGeom prst="rect">
            <a:avLst/>
          </a:prstGeom>
          <a:noFill/>
          <a:ln w="12700">
            <a:solidFill>
              <a:prstClr val="black"/>
            </a:solidFill>
          </a:ln>
        </p:spPr>
        <p:txBody>
          <a:bodyPr vert="horz" lIns="99057" tIns="49528" rIns="99057" bIns="49528" rtlCol="0" anchor="ctr"/>
          <a:lstStyle/>
          <a:p>
            <a:endParaRPr lang="zh-CN" altLang="en-US"/>
          </a:p>
        </p:txBody>
      </p:sp>
      <p:sp>
        <p:nvSpPr>
          <p:cNvPr id="5" name="备注占位符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3849D3E0-124D-4DFF-AE99-4EA4CC201DB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712796" y="3885352"/>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2021-06-02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2021-06-02</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slideLayout" Target="../slideLayouts/slideLayout12.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1.vml"/><Relationship Id="rId1" Type="http://schemas.openxmlformats.org/officeDocument/2006/relationships/themeOverride" Target="../theme/themeOverride11.xml"/><Relationship Id="rId6" Type="http://schemas.openxmlformats.org/officeDocument/2006/relationships/package" Target="../embeddings/Microsoft_Office_Word___1.docx"/><Relationship Id="rId5" Type="http://schemas.openxmlformats.org/officeDocument/2006/relationships/image" Target="../media/image10.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hemeOverride" Target="../theme/themeOverride1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2.vml"/><Relationship Id="rId1" Type="http://schemas.openxmlformats.org/officeDocument/2006/relationships/themeOverride" Target="../theme/themeOverride13.xml"/><Relationship Id="rId6" Type="http://schemas.openxmlformats.org/officeDocument/2006/relationships/package" Target="../embeddings/Microsoft_Office_Word___3.docx"/><Relationship Id="rId5" Type="http://schemas.openxmlformats.org/officeDocument/2006/relationships/package" Target="../embeddings/Microsoft_Office_Word___2.docx"/><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3.vml"/><Relationship Id="rId1" Type="http://schemas.openxmlformats.org/officeDocument/2006/relationships/themeOverride" Target="../theme/themeOverride14.xml"/><Relationship Id="rId6" Type="http://schemas.openxmlformats.org/officeDocument/2006/relationships/image" Target="../media/image16.png"/><Relationship Id="rId5" Type="http://schemas.openxmlformats.org/officeDocument/2006/relationships/package" Target="../embeddings/Microsoft_Office_Word___4.docx"/><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hemeOverride" Target="../theme/themeOverride18.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notesSlide" Target="../notesSlides/notesSlide5.xml"/><Relationship Id="rId2" Type="http://schemas.openxmlformats.org/officeDocument/2006/relationships/tags" Target="../tags/tag6.xml"/><Relationship Id="rId1" Type="http://schemas.openxmlformats.org/officeDocument/2006/relationships/themeOverride" Target="../theme/themeOverride5.xml"/><Relationship Id="rId6" Type="http://schemas.openxmlformats.org/officeDocument/2006/relationships/slideLayout" Target="../slideLayouts/slideLayout12.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hemeOverride" Target="../theme/themeOverride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9.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8"/>
          <a:stretch>
            <a:fillRect/>
          </a:stretch>
        </p:blipFill>
        <p:spPr>
          <a:xfrm>
            <a:off x="0" y="1240"/>
            <a:ext cx="12190413" cy="6857107"/>
          </a:xfrm>
          <a:prstGeom prst="rect">
            <a:avLst/>
          </a:prstGeom>
        </p:spPr>
      </p:pic>
      <p:grpSp>
        <p:nvGrpSpPr>
          <p:cNvPr id="5" name="组合 4"/>
          <p:cNvGrpSpPr/>
          <p:nvPr/>
        </p:nvGrpSpPr>
        <p:grpSpPr>
          <a:xfrm flipH="1" flipV="1">
            <a:off x="-5988712" y="-13096385"/>
            <a:ext cx="28884963" cy="25540612"/>
            <a:chOff x="-2965413" y="1586415"/>
            <a:chExt cx="10214730" cy="9032049"/>
          </a:xfrm>
        </p:grpSpPr>
        <p:grpSp>
          <p:nvGrpSpPr>
            <p:cNvPr id="6" name="组合 5"/>
            <p:cNvGrpSpPr/>
            <p:nvPr/>
          </p:nvGrpSpPr>
          <p:grpSpPr>
            <a:xfrm>
              <a:off x="-1018769" y="2975048"/>
              <a:ext cx="8268086" cy="7510066"/>
              <a:chOff x="-4363188" y="2949604"/>
              <a:chExt cx="8268086" cy="7510066"/>
            </a:xfrm>
            <a:noFill/>
          </p:grpSpPr>
          <p:sp>
            <p:nvSpPr>
              <p:cNvPr id="10" name="椭圆 9"/>
              <p:cNvSpPr/>
              <p:nvPr/>
            </p:nvSpPr>
            <p:spPr>
              <a:xfrm>
                <a:off x="-4363188" y="2949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303090" y="3251682"/>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2965413" y="1586415"/>
              <a:ext cx="8381009" cy="9032049"/>
              <a:chOff x="-2709016" y="2897364"/>
              <a:chExt cx="8381009" cy="9032049"/>
            </a:xfrm>
            <a:noFill/>
          </p:grpSpPr>
          <p:sp>
            <p:nvSpPr>
              <p:cNvPr id="8" name="椭圆 7"/>
              <p:cNvSpPr/>
              <p:nvPr/>
            </p:nvSpPr>
            <p:spPr>
              <a:xfrm>
                <a:off x="-1535995" y="4721425"/>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09016" y="289736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 name="组合 11"/>
          <p:cNvGrpSpPr/>
          <p:nvPr/>
        </p:nvGrpSpPr>
        <p:grpSpPr>
          <a:xfrm flipH="1" flipV="1">
            <a:off x="-6094829" y="-527246"/>
            <a:ext cx="30222994" cy="24699366"/>
            <a:chOff x="-3325665" y="1883909"/>
            <a:chExt cx="10687905" cy="8734555"/>
          </a:xfrm>
        </p:grpSpPr>
        <p:grpSp>
          <p:nvGrpSpPr>
            <p:cNvPr id="13" name="组合 12"/>
            <p:cNvGrpSpPr/>
            <p:nvPr/>
          </p:nvGrpSpPr>
          <p:grpSpPr>
            <a:xfrm>
              <a:off x="-1018769" y="2975048"/>
              <a:ext cx="8381009" cy="7625988"/>
              <a:chOff x="-4363188" y="2949604"/>
              <a:chExt cx="8381009" cy="7625988"/>
            </a:xfrm>
            <a:noFill/>
          </p:grpSpPr>
          <p:sp>
            <p:nvSpPr>
              <p:cNvPr id="17" name="椭圆 16"/>
              <p:cNvSpPr/>
              <p:nvPr/>
            </p:nvSpPr>
            <p:spPr>
              <a:xfrm>
                <a:off x="-4363188" y="2949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190167" y="3367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325665" y="1883909"/>
              <a:ext cx="8741261" cy="8734555"/>
              <a:chOff x="-3069268" y="3194858"/>
              <a:chExt cx="8741261" cy="8734555"/>
            </a:xfrm>
            <a:noFill/>
          </p:grpSpPr>
          <p:sp>
            <p:nvSpPr>
              <p:cNvPr id="15" name="椭圆 14"/>
              <p:cNvSpPr/>
              <p:nvPr/>
            </p:nvSpPr>
            <p:spPr>
              <a:xfrm>
                <a:off x="-1535995" y="4721425"/>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069268" y="3194858"/>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等腰三角形 19"/>
          <p:cNvSpPr/>
          <p:nvPr/>
        </p:nvSpPr>
        <p:spPr>
          <a:xfrm rot="20631890">
            <a:off x="-2120109" y="3206121"/>
            <a:ext cx="5021746" cy="4877028"/>
          </a:xfrm>
          <a:prstGeom prst="triangl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2550535">
            <a:off x="6747897" y="-3524455"/>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_14"/>
          <p:cNvSpPr txBox="1">
            <a:spLocks noChangeArrowheads="1"/>
          </p:cNvSpPr>
          <p:nvPr/>
        </p:nvSpPr>
        <p:spPr bwMode="auto">
          <a:xfrm>
            <a:off x="1066165" y="1245235"/>
            <a:ext cx="10057765" cy="21062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lnSpc>
                <a:spcPct val="150000"/>
              </a:lnSpc>
            </a:pPr>
            <a:r>
              <a:rPr lang="zh-CN" altLang="en-US" sz="4000" b="1" dirty="0">
                <a:solidFill>
                  <a:srgbClr val="3FA97F"/>
                </a:solidFill>
                <a:latin typeface="微软雅黑" panose="020B0503020204020204" pitchFamily="34" charset="-122"/>
                <a:ea typeface="微软雅黑" panose="020B0503020204020204" pitchFamily="34" charset="-122"/>
              </a:rPr>
              <a:t>“智慧广电+两个中心进万户”</a:t>
            </a:r>
          </a:p>
          <a:p>
            <a:pPr algn="ctr">
              <a:lnSpc>
                <a:spcPct val="150000"/>
              </a:lnSpc>
            </a:pPr>
            <a:r>
              <a:rPr lang="zh-CN" altLang="en-US" sz="4000" b="1" dirty="0">
                <a:solidFill>
                  <a:srgbClr val="3FA97F"/>
                </a:solidFill>
                <a:latin typeface="微软雅黑" panose="020B0503020204020204" pitchFamily="34" charset="-122"/>
                <a:ea typeface="微软雅黑" panose="020B0503020204020204" pitchFamily="34" charset="-122"/>
              </a:rPr>
              <a:t>媒体融合本地化信息系统</a:t>
            </a:r>
          </a:p>
        </p:txBody>
      </p:sp>
      <p:sp>
        <p:nvSpPr>
          <p:cNvPr id="36" name="等腰三角形 35"/>
          <p:cNvSpPr/>
          <p:nvPr/>
        </p:nvSpPr>
        <p:spPr>
          <a:xfrm rot="529145">
            <a:off x="8814700" y="3719286"/>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5111665" y="5402566"/>
            <a:ext cx="1966765" cy="388300"/>
            <a:chOff x="5138233" y="6368480"/>
            <a:chExt cx="1966765" cy="388300"/>
          </a:xfrm>
          <a:solidFill>
            <a:srgbClr val="74AD93"/>
          </a:solidFill>
        </p:grpSpPr>
        <p:sp>
          <p:nvSpPr>
            <p:cNvPr id="38" name="PA_任意多边形 11"/>
            <p:cNvSpPr>
              <a:spLocks noChangeAspect="1" noEditPoints="1"/>
            </p:cNvSpPr>
            <p:nvPr>
              <p:custDataLst>
                <p:tags r:id="rId2"/>
              </p:custDataLst>
            </p:nvPr>
          </p:nvSpPr>
          <p:spPr bwMode="auto">
            <a:xfrm>
              <a:off x="5138233" y="6368480"/>
              <a:ext cx="388300" cy="388300"/>
            </a:xfrm>
            <a:custGeom>
              <a:avLst/>
              <a:gdLst>
                <a:gd name="T0" fmla="*/ 1701 w 2449"/>
                <a:gd name="T1" fmla="*/ 97 h 2449"/>
                <a:gd name="T2" fmla="*/ 2130 w 2449"/>
                <a:gd name="T3" fmla="*/ 401 h 2449"/>
                <a:gd name="T4" fmla="*/ 2394 w 2449"/>
                <a:gd name="T5" fmla="*/ 860 h 2449"/>
                <a:gd name="T6" fmla="*/ 2435 w 2449"/>
                <a:gd name="T7" fmla="*/ 1411 h 2449"/>
                <a:gd name="T8" fmla="*/ 2239 w 2449"/>
                <a:gd name="T9" fmla="*/ 1909 h 2449"/>
                <a:gd name="T10" fmla="*/ 1859 w 2449"/>
                <a:gd name="T11" fmla="*/ 2271 h 2449"/>
                <a:gd name="T12" fmla="*/ 1350 w 2449"/>
                <a:gd name="T13" fmla="*/ 2443 h 2449"/>
                <a:gd name="T14" fmla="*/ 804 w 2449"/>
                <a:gd name="T15" fmla="*/ 2374 h 2449"/>
                <a:gd name="T16" fmla="*/ 359 w 2449"/>
                <a:gd name="T17" fmla="*/ 2090 h 2449"/>
                <a:gd name="T18" fmla="*/ 75 w 2449"/>
                <a:gd name="T19" fmla="*/ 1645 h 2449"/>
                <a:gd name="T20" fmla="*/ 6 w 2449"/>
                <a:gd name="T21" fmla="*/ 1099 h 2449"/>
                <a:gd name="T22" fmla="*/ 178 w 2449"/>
                <a:gd name="T23" fmla="*/ 590 h 2449"/>
                <a:gd name="T24" fmla="*/ 540 w 2449"/>
                <a:gd name="T25" fmla="*/ 210 h 2449"/>
                <a:gd name="T26" fmla="*/ 1038 w 2449"/>
                <a:gd name="T27" fmla="*/ 14 h 2449"/>
                <a:gd name="T28" fmla="*/ 1341 w 2449"/>
                <a:gd name="T29" fmla="*/ 798 h 2449"/>
                <a:gd name="T30" fmla="*/ 1532 w 2449"/>
                <a:gd name="T31" fmla="*/ 875 h 2449"/>
                <a:gd name="T32" fmla="*/ 1663 w 2449"/>
                <a:gd name="T33" fmla="*/ 1009 h 2449"/>
                <a:gd name="T34" fmla="*/ 1713 w 2449"/>
                <a:gd name="T35" fmla="*/ 1179 h 2449"/>
                <a:gd name="T36" fmla="*/ 1656 w 2449"/>
                <a:gd name="T37" fmla="*/ 1362 h 2449"/>
                <a:gd name="T38" fmla="*/ 1391 w 2449"/>
                <a:gd name="T39" fmla="*/ 1548 h 2449"/>
                <a:gd name="T40" fmla="*/ 1192 w 2449"/>
                <a:gd name="T41" fmla="*/ 1573 h 2449"/>
                <a:gd name="T42" fmla="*/ 982 w 2449"/>
                <a:gd name="T43" fmla="*/ 1526 h 2449"/>
                <a:gd name="T44" fmla="*/ 821 w 2449"/>
                <a:gd name="T45" fmla="*/ 1415 h 2449"/>
                <a:gd name="T46" fmla="*/ 732 w 2449"/>
                <a:gd name="T47" fmla="*/ 1259 h 2449"/>
                <a:gd name="T48" fmla="*/ 738 w 2449"/>
                <a:gd name="T49" fmla="*/ 1081 h 2449"/>
                <a:gd name="T50" fmla="*/ 835 w 2449"/>
                <a:gd name="T51" fmla="*/ 929 h 2449"/>
                <a:gd name="T52" fmla="*/ 1003 w 2449"/>
                <a:gd name="T53" fmla="*/ 824 h 2449"/>
                <a:gd name="T54" fmla="*/ 1218 w 2449"/>
                <a:gd name="T55" fmla="*/ 785 h 2449"/>
                <a:gd name="T56" fmla="*/ 1511 w 2449"/>
                <a:gd name="T57" fmla="*/ 1150 h 2449"/>
                <a:gd name="T58" fmla="*/ 1506 w 2449"/>
                <a:gd name="T59" fmla="*/ 1200 h 2449"/>
                <a:gd name="T60" fmla="*/ 1452 w 2449"/>
                <a:gd name="T61" fmla="*/ 1223 h 2449"/>
                <a:gd name="T62" fmla="*/ 1409 w 2449"/>
                <a:gd name="T63" fmla="*/ 1176 h 2449"/>
                <a:gd name="T64" fmla="*/ 1442 w 2449"/>
                <a:gd name="T65" fmla="*/ 1122 h 2449"/>
                <a:gd name="T66" fmla="*/ 1234 w 2449"/>
                <a:gd name="T67" fmla="*/ 1122 h 2449"/>
                <a:gd name="T68" fmla="*/ 1266 w 2449"/>
                <a:gd name="T69" fmla="*/ 1176 h 2449"/>
                <a:gd name="T70" fmla="*/ 1224 w 2449"/>
                <a:gd name="T71" fmla="*/ 1223 h 2449"/>
                <a:gd name="T72" fmla="*/ 1169 w 2449"/>
                <a:gd name="T73" fmla="*/ 1200 h 2449"/>
                <a:gd name="T74" fmla="*/ 1164 w 2449"/>
                <a:gd name="T75" fmla="*/ 1150 h 2449"/>
                <a:gd name="T76" fmla="*/ 964 w 2449"/>
                <a:gd name="T77" fmla="*/ 1117 h 2449"/>
                <a:gd name="T78" fmla="*/ 1016 w 2449"/>
                <a:gd name="T79" fmla="*/ 1155 h 2449"/>
                <a:gd name="T80" fmla="*/ 1003 w 2449"/>
                <a:gd name="T81" fmla="*/ 1208 h 2449"/>
                <a:gd name="T82" fmla="*/ 949 w 2449"/>
                <a:gd name="T83" fmla="*/ 1221 h 2449"/>
                <a:gd name="T84" fmla="*/ 911 w 2449"/>
                <a:gd name="T85" fmla="*/ 1171 h 2449"/>
                <a:gd name="T86" fmla="*/ 949 w 2449"/>
                <a:gd name="T87" fmla="*/ 1120 h 2449"/>
                <a:gd name="T88" fmla="*/ 1433 w 2449"/>
                <a:gd name="T89" fmla="*/ 413 h 2449"/>
                <a:gd name="T90" fmla="*/ 1757 w 2449"/>
                <a:gd name="T91" fmla="*/ 579 h 2449"/>
                <a:gd name="T92" fmla="*/ 1979 w 2449"/>
                <a:gd name="T93" fmla="*/ 861 h 2449"/>
                <a:gd name="T94" fmla="*/ 2062 w 2449"/>
                <a:gd name="T95" fmla="*/ 1224 h 2449"/>
                <a:gd name="T96" fmla="*/ 1979 w 2449"/>
                <a:gd name="T97" fmla="*/ 1588 h 2449"/>
                <a:gd name="T98" fmla="*/ 1757 w 2449"/>
                <a:gd name="T99" fmla="*/ 1871 h 2449"/>
                <a:gd name="T100" fmla="*/ 1433 w 2449"/>
                <a:gd name="T101" fmla="*/ 2035 h 2449"/>
                <a:gd name="T102" fmla="*/ 1056 w 2449"/>
                <a:gd name="T103" fmla="*/ 2046 h 2449"/>
                <a:gd name="T104" fmla="*/ 723 w 2449"/>
                <a:gd name="T105" fmla="*/ 1895 h 2449"/>
                <a:gd name="T106" fmla="*/ 488 w 2449"/>
                <a:gd name="T107" fmla="*/ 1624 h 2449"/>
                <a:gd name="T108" fmla="*/ 388 w 2449"/>
                <a:gd name="T109" fmla="*/ 1268 h 2449"/>
                <a:gd name="T110" fmla="*/ 453 w 2449"/>
                <a:gd name="T111" fmla="*/ 899 h 2449"/>
                <a:gd name="T112" fmla="*/ 662 w 2449"/>
                <a:gd name="T113" fmla="*/ 605 h 2449"/>
                <a:gd name="T114" fmla="*/ 975 w 2449"/>
                <a:gd name="T115"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9" h="2449">
                  <a:moveTo>
                    <a:pt x="1225" y="0"/>
                  </a:moveTo>
                  <a:lnTo>
                    <a:pt x="1287" y="2"/>
                  </a:lnTo>
                  <a:lnTo>
                    <a:pt x="1350" y="7"/>
                  </a:lnTo>
                  <a:lnTo>
                    <a:pt x="1411" y="14"/>
                  </a:lnTo>
                  <a:lnTo>
                    <a:pt x="1471" y="25"/>
                  </a:lnTo>
                  <a:lnTo>
                    <a:pt x="1530" y="39"/>
                  </a:lnTo>
                  <a:lnTo>
                    <a:pt x="1589" y="55"/>
                  </a:lnTo>
                  <a:lnTo>
                    <a:pt x="1645" y="74"/>
                  </a:lnTo>
                  <a:lnTo>
                    <a:pt x="1701" y="97"/>
                  </a:lnTo>
                  <a:lnTo>
                    <a:pt x="1755" y="121"/>
                  </a:lnTo>
                  <a:lnTo>
                    <a:pt x="1808" y="148"/>
                  </a:lnTo>
                  <a:lnTo>
                    <a:pt x="1859" y="177"/>
                  </a:lnTo>
                  <a:lnTo>
                    <a:pt x="1909" y="210"/>
                  </a:lnTo>
                  <a:lnTo>
                    <a:pt x="1957" y="244"/>
                  </a:lnTo>
                  <a:lnTo>
                    <a:pt x="2003" y="280"/>
                  </a:lnTo>
                  <a:lnTo>
                    <a:pt x="2048" y="319"/>
                  </a:lnTo>
                  <a:lnTo>
                    <a:pt x="2090" y="359"/>
                  </a:lnTo>
                  <a:lnTo>
                    <a:pt x="2130" y="401"/>
                  </a:lnTo>
                  <a:lnTo>
                    <a:pt x="2170" y="446"/>
                  </a:lnTo>
                  <a:lnTo>
                    <a:pt x="2206" y="492"/>
                  </a:lnTo>
                  <a:lnTo>
                    <a:pt x="2239" y="541"/>
                  </a:lnTo>
                  <a:lnTo>
                    <a:pt x="2272" y="590"/>
                  </a:lnTo>
                  <a:lnTo>
                    <a:pt x="2301" y="641"/>
                  </a:lnTo>
                  <a:lnTo>
                    <a:pt x="2328" y="694"/>
                  </a:lnTo>
                  <a:lnTo>
                    <a:pt x="2352" y="748"/>
                  </a:lnTo>
                  <a:lnTo>
                    <a:pt x="2375" y="804"/>
                  </a:lnTo>
                  <a:lnTo>
                    <a:pt x="2394" y="860"/>
                  </a:lnTo>
                  <a:lnTo>
                    <a:pt x="2411" y="919"/>
                  </a:lnTo>
                  <a:lnTo>
                    <a:pt x="2424" y="978"/>
                  </a:lnTo>
                  <a:lnTo>
                    <a:pt x="2435" y="1038"/>
                  </a:lnTo>
                  <a:lnTo>
                    <a:pt x="2442" y="1099"/>
                  </a:lnTo>
                  <a:lnTo>
                    <a:pt x="2447" y="1162"/>
                  </a:lnTo>
                  <a:lnTo>
                    <a:pt x="2449" y="1224"/>
                  </a:lnTo>
                  <a:lnTo>
                    <a:pt x="2447" y="1288"/>
                  </a:lnTo>
                  <a:lnTo>
                    <a:pt x="2442" y="1349"/>
                  </a:lnTo>
                  <a:lnTo>
                    <a:pt x="2435" y="1411"/>
                  </a:lnTo>
                  <a:lnTo>
                    <a:pt x="2424" y="1472"/>
                  </a:lnTo>
                  <a:lnTo>
                    <a:pt x="2411" y="1530"/>
                  </a:lnTo>
                  <a:lnTo>
                    <a:pt x="2394" y="1589"/>
                  </a:lnTo>
                  <a:lnTo>
                    <a:pt x="2375" y="1645"/>
                  </a:lnTo>
                  <a:lnTo>
                    <a:pt x="2352" y="1701"/>
                  </a:lnTo>
                  <a:lnTo>
                    <a:pt x="2328" y="1755"/>
                  </a:lnTo>
                  <a:lnTo>
                    <a:pt x="2301" y="1807"/>
                  </a:lnTo>
                  <a:lnTo>
                    <a:pt x="2272" y="1859"/>
                  </a:lnTo>
                  <a:lnTo>
                    <a:pt x="2239" y="1909"/>
                  </a:lnTo>
                  <a:lnTo>
                    <a:pt x="2206" y="1957"/>
                  </a:lnTo>
                  <a:lnTo>
                    <a:pt x="2170" y="2003"/>
                  </a:lnTo>
                  <a:lnTo>
                    <a:pt x="2130" y="2048"/>
                  </a:lnTo>
                  <a:lnTo>
                    <a:pt x="2090" y="2090"/>
                  </a:lnTo>
                  <a:lnTo>
                    <a:pt x="2048" y="2130"/>
                  </a:lnTo>
                  <a:lnTo>
                    <a:pt x="2003" y="2170"/>
                  </a:lnTo>
                  <a:lnTo>
                    <a:pt x="1957" y="2206"/>
                  </a:lnTo>
                  <a:lnTo>
                    <a:pt x="1909" y="2240"/>
                  </a:lnTo>
                  <a:lnTo>
                    <a:pt x="1859" y="2271"/>
                  </a:lnTo>
                  <a:lnTo>
                    <a:pt x="1808" y="2301"/>
                  </a:lnTo>
                  <a:lnTo>
                    <a:pt x="1755" y="2328"/>
                  </a:lnTo>
                  <a:lnTo>
                    <a:pt x="1701" y="2353"/>
                  </a:lnTo>
                  <a:lnTo>
                    <a:pt x="1645" y="2374"/>
                  </a:lnTo>
                  <a:lnTo>
                    <a:pt x="1589" y="2394"/>
                  </a:lnTo>
                  <a:lnTo>
                    <a:pt x="1530" y="2411"/>
                  </a:lnTo>
                  <a:lnTo>
                    <a:pt x="1471" y="2424"/>
                  </a:lnTo>
                  <a:lnTo>
                    <a:pt x="1411" y="2435"/>
                  </a:lnTo>
                  <a:lnTo>
                    <a:pt x="1350" y="2443"/>
                  </a:lnTo>
                  <a:lnTo>
                    <a:pt x="1287" y="2447"/>
                  </a:lnTo>
                  <a:lnTo>
                    <a:pt x="1225" y="2449"/>
                  </a:lnTo>
                  <a:lnTo>
                    <a:pt x="1161" y="2447"/>
                  </a:lnTo>
                  <a:lnTo>
                    <a:pt x="1100" y="2443"/>
                  </a:lnTo>
                  <a:lnTo>
                    <a:pt x="1038" y="2435"/>
                  </a:lnTo>
                  <a:lnTo>
                    <a:pt x="977" y="2424"/>
                  </a:lnTo>
                  <a:lnTo>
                    <a:pt x="918" y="2411"/>
                  </a:lnTo>
                  <a:lnTo>
                    <a:pt x="860" y="2394"/>
                  </a:lnTo>
                  <a:lnTo>
                    <a:pt x="804" y="2374"/>
                  </a:lnTo>
                  <a:lnTo>
                    <a:pt x="747" y="2353"/>
                  </a:lnTo>
                  <a:lnTo>
                    <a:pt x="694" y="2328"/>
                  </a:lnTo>
                  <a:lnTo>
                    <a:pt x="641" y="2301"/>
                  </a:lnTo>
                  <a:lnTo>
                    <a:pt x="589" y="2271"/>
                  </a:lnTo>
                  <a:lnTo>
                    <a:pt x="540" y="2240"/>
                  </a:lnTo>
                  <a:lnTo>
                    <a:pt x="492" y="2206"/>
                  </a:lnTo>
                  <a:lnTo>
                    <a:pt x="446" y="2170"/>
                  </a:lnTo>
                  <a:lnTo>
                    <a:pt x="401" y="2130"/>
                  </a:lnTo>
                  <a:lnTo>
                    <a:pt x="359" y="2090"/>
                  </a:lnTo>
                  <a:lnTo>
                    <a:pt x="318" y="2048"/>
                  </a:lnTo>
                  <a:lnTo>
                    <a:pt x="279" y="2003"/>
                  </a:lnTo>
                  <a:lnTo>
                    <a:pt x="243" y="1957"/>
                  </a:lnTo>
                  <a:lnTo>
                    <a:pt x="209" y="1909"/>
                  </a:lnTo>
                  <a:lnTo>
                    <a:pt x="178" y="1859"/>
                  </a:lnTo>
                  <a:lnTo>
                    <a:pt x="148" y="1807"/>
                  </a:lnTo>
                  <a:lnTo>
                    <a:pt x="121" y="1755"/>
                  </a:lnTo>
                  <a:lnTo>
                    <a:pt x="96" y="1701"/>
                  </a:lnTo>
                  <a:lnTo>
                    <a:pt x="75" y="1645"/>
                  </a:lnTo>
                  <a:lnTo>
                    <a:pt x="55" y="1589"/>
                  </a:lnTo>
                  <a:lnTo>
                    <a:pt x="38" y="1530"/>
                  </a:lnTo>
                  <a:lnTo>
                    <a:pt x="25" y="1472"/>
                  </a:lnTo>
                  <a:lnTo>
                    <a:pt x="14" y="1411"/>
                  </a:lnTo>
                  <a:lnTo>
                    <a:pt x="6" y="1349"/>
                  </a:lnTo>
                  <a:lnTo>
                    <a:pt x="2" y="1288"/>
                  </a:lnTo>
                  <a:lnTo>
                    <a:pt x="0" y="1224"/>
                  </a:lnTo>
                  <a:lnTo>
                    <a:pt x="2" y="1162"/>
                  </a:lnTo>
                  <a:lnTo>
                    <a:pt x="6" y="1099"/>
                  </a:lnTo>
                  <a:lnTo>
                    <a:pt x="14" y="1038"/>
                  </a:lnTo>
                  <a:lnTo>
                    <a:pt x="25" y="978"/>
                  </a:lnTo>
                  <a:lnTo>
                    <a:pt x="38" y="919"/>
                  </a:lnTo>
                  <a:lnTo>
                    <a:pt x="55" y="860"/>
                  </a:lnTo>
                  <a:lnTo>
                    <a:pt x="75" y="804"/>
                  </a:lnTo>
                  <a:lnTo>
                    <a:pt x="96" y="748"/>
                  </a:lnTo>
                  <a:lnTo>
                    <a:pt x="121" y="694"/>
                  </a:lnTo>
                  <a:lnTo>
                    <a:pt x="148" y="641"/>
                  </a:lnTo>
                  <a:lnTo>
                    <a:pt x="178" y="590"/>
                  </a:lnTo>
                  <a:lnTo>
                    <a:pt x="209" y="541"/>
                  </a:lnTo>
                  <a:lnTo>
                    <a:pt x="243" y="492"/>
                  </a:lnTo>
                  <a:lnTo>
                    <a:pt x="279" y="446"/>
                  </a:lnTo>
                  <a:lnTo>
                    <a:pt x="318" y="401"/>
                  </a:lnTo>
                  <a:lnTo>
                    <a:pt x="359" y="359"/>
                  </a:lnTo>
                  <a:lnTo>
                    <a:pt x="401" y="319"/>
                  </a:lnTo>
                  <a:lnTo>
                    <a:pt x="446" y="280"/>
                  </a:lnTo>
                  <a:lnTo>
                    <a:pt x="492" y="244"/>
                  </a:lnTo>
                  <a:lnTo>
                    <a:pt x="540" y="210"/>
                  </a:lnTo>
                  <a:lnTo>
                    <a:pt x="589" y="177"/>
                  </a:lnTo>
                  <a:lnTo>
                    <a:pt x="641" y="148"/>
                  </a:lnTo>
                  <a:lnTo>
                    <a:pt x="694" y="121"/>
                  </a:lnTo>
                  <a:lnTo>
                    <a:pt x="747" y="97"/>
                  </a:lnTo>
                  <a:lnTo>
                    <a:pt x="804" y="74"/>
                  </a:lnTo>
                  <a:lnTo>
                    <a:pt x="860" y="55"/>
                  </a:lnTo>
                  <a:lnTo>
                    <a:pt x="918" y="39"/>
                  </a:lnTo>
                  <a:lnTo>
                    <a:pt x="977" y="25"/>
                  </a:lnTo>
                  <a:lnTo>
                    <a:pt x="1038" y="14"/>
                  </a:lnTo>
                  <a:lnTo>
                    <a:pt x="1100" y="7"/>
                  </a:lnTo>
                  <a:lnTo>
                    <a:pt x="1161" y="2"/>
                  </a:lnTo>
                  <a:lnTo>
                    <a:pt x="1225" y="0"/>
                  </a:lnTo>
                  <a:close/>
                  <a:moveTo>
                    <a:pt x="1218" y="785"/>
                  </a:moveTo>
                  <a:lnTo>
                    <a:pt x="1243" y="786"/>
                  </a:lnTo>
                  <a:lnTo>
                    <a:pt x="1268" y="787"/>
                  </a:lnTo>
                  <a:lnTo>
                    <a:pt x="1293" y="790"/>
                  </a:lnTo>
                  <a:lnTo>
                    <a:pt x="1317" y="793"/>
                  </a:lnTo>
                  <a:lnTo>
                    <a:pt x="1341" y="798"/>
                  </a:lnTo>
                  <a:lnTo>
                    <a:pt x="1365" y="803"/>
                  </a:lnTo>
                  <a:lnTo>
                    <a:pt x="1388" y="809"/>
                  </a:lnTo>
                  <a:lnTo>
                    <a:pt x="1410" y="816"/>
                  </a:lnTo>
                  <a:lnTo>
                    <a:pt x="1432" y="824"/>
                  </a:lnTo>
                  <a:lnTo>
                    <a:pt x="1454" y="833"/>
                  </a:lnTo>
                  <a:lnTo>
                    <a:pt x="1474" y="842"/>
                  </a:lnTo>
                  <a:lnTo>
                    <a:pt x="1494" y="852"/>
                  </a:lnTo>
                  <a:lnTo>
                    <a:pt x="1513" y="863"/>
                  </a:lnTo>
                  <a:lnTo>
                    <a:pt x="1532" y="875"/>
                  </a:lnTo>
                  <a:lnTo>
                    <a:pt x="1550" y="888"/>
                  </a:lnTo>
                  <a:lnTo>
                    <a:pt x="1568" y="901"/>
                  </a:lnTo>
                  <a:lnTo>
                    <a:pt x="1584" y="914"/>
                  </a:lnTo>
                  <a:lnTo>
                    <a:pt x="1600" y="929"/>
                  </a:lnTo>
                  <a:lnTo>
                    <a:pt x="1614" y="943"/>
                  </a:lnTo>
                  <a:lnTo>
                    <a:pt x="1628" y="959"/>
                  </a:lnTo>
                  <a:lnTo>
                    <a:pt x="1641" y="975"/>
                  </a:lnTo>
                  <a:lnTo>
                    <a:pt x="1652" y="991"/>
                  </a:lnTo>
                  <a:lnTo>
                    <a:pt x="1663" y="1009"/>
                  </a:lnTo>
                  <a:lnTo>
                    <a:pt x="1674" y="1026"/>
                  </a:lnTo>
                  <a:lnTo>
                    <a:pt x="1683" y="1044"/>
                  </a:lnTo>
                  <a:lnTo>
                    <a:pt x="1691" y="1062"/>
                  </a:lnTo>
                  <a:lnTo>
                    <a:pt x="1697" y="1081"/>
                  </a:lnTo>
                  <a:lnTo>
                    <a:pt x="1703" y="1099"/>
                  </a:lnTo>
                  <a:lnTo>
                    <a:pt x="1707" y="1120"/>
                  </a:lnTo>
                  <a:lnTo>
                    <a:pt x="1710" y="1139"/>
                  </a:lnTo>
                  <a:lnTo>
                    <a:pt x="1712" y="1159"/>
                  </a:lnTo>
                  <a:lnTo>
                    <a:pt x="1713" y="1179"/>
                  </a:lnTo>
                  <a:lnTo>
                    <a:pt x="1712" y="1201"/>
                  </a:lnTo>
                  <a:lnTo>
                    <a:pt x="1710" y="1222"/>
                  </a:lnTo>
                  <a:lnTo>
                    <a:pt x="1706" y="1244"/>
                  </a:lnTo>
                  <a:lnTo>
                    <a:pt x="1701" y="1265"/>
                  </a:lnTo>
                  <a:lnTo>
                    <a:pt x="1695" y="1285"/>
                  </a:lnTo>
                  <a:lnTo>
                    <a:pt x="1687" y="1305"/>
                  </a:lnTo>
                  <a:lnTo>
                    <a:pt x="1678" y="1324"/>
                  </a:lnTo>
                  <a:lnTo>
                    <a:pt x="1667" y="1343"/>
                  </a:lnTo>
                  <a:lnTo>
                    <a:pt x="1656" y="1362"/>
                  </a:lnTo>
                  <a:lnTo>
                    <a:pt x="1643" y="1380"/>
                  </a:lnTo>
                  <a:lnTo>
                    <a:pt x="1630" y="1397"/>
                  </a:lnTo>
                  <a:lnTo>
                    <a:pt x="1615" y="1414"/>
                  </a:lnTo>
                  <a:lnTo>
                    <a:pt x="1600" y="1430"/>
                  </a:lnTo>
                  <a:lnTo>
                    <a:pt x="1583" y="1445"/>
                  </a:lnTo>
                  <a:lnTo>
                    <a:pt x="1566" y="1459"/>
                  </a:lnTo>
                  <a:lnTo>
                    <a:pt x="1546" y="1474"/>
                  </a:lnTo>
                  <a:lnTo>
                    <a:pt x="1577" y="1718"/>
                  </a:lnTo>
                  <a:lnTo>
                    <a:pt x="1391" y="1548"/>
                  </a:lnTo>
                  <a:lnTo>
                    <a:pt x="1371" y="1554"/>
                  </a:lnTo>
                  <a:lnTo>
                    <a:pt x="1350" y="1559"/>
                  </a:lnTo>
                  <a:lnTo>
                    <a:pt x="1329" y="1563"/>
                  </a:lnTo>
                  <a:lnTo>
                    <a:pt x="1307" y="1567"/>
                  </a:lnTo>
                  <a:lnTo>
                    <a:pt x="1285" y="1569"/>
                  </a:lnTo>
                  <a:lnTo>
                    <a:pt x="1263" y="1571"/>
                  </a:lnTo>
                  <a:lnTo>
                    <a:pt x="1240" y="1573"/>
                  </a:lnTo>
                  <a:lnTo>
                    <a:pt x="1218" y="1573"/>
                  </a:lnTo>
                  <a:lnTo>
                    <a:pt x="1192" y="1573"/>
                  </a:lnTo>
                  <a:lnTo>
                    <a:pt x="1167" y="1571"/>
                  </a:lnTo>
                  <a:lnTo>
                    <a:pt x="1142" y="1569"/>
                  </a:lnTo>
                  <a:lnTo>
                    <a:pt x="1118" y="1565"/>
                  </a:lnTo>
                  <a:lnTo>
                    <a:pt x="1093" y="1561"/>
                  </a:lnTo>
                  <a:lnTo>
                    <a:pt x="1070" y="1556"/>
                  </a:lnTo>
                  <a:lnTo>
                    <a:pt x="1047" y="1549"/>
                  </a:lnTo>
                  <a:lnTo>
                    <a:pt x="1025" y="1542"/>
                  </a:lnTo>
                  <a:lnTo>
                    <a:pt x="1003" y="1535"/>
                  </a:lnTo>
                  <a:lnTo>
                    <a:pt x="982" y="1526"/>
                  </a:lnTo>
                  <a:lnTo>
                    <a:pt x="960" y="1517"/>
                  </a:lnTo>
                  <a:lnTo>
                    <a:pt x="940" y="1506"/>
                  </a:lnTo>
                  <a:lnTo>
                    <a:pt x="921" y="1495"/>
                  </a:lnTo>
                  <a:lnTo>
                    <a:pt x="903" y="1484"/>
                  </a:lnTo>
                  <a:lnTo>
                    <a:pt x="885" y="1472"/>
                  </a:lnTo>
                  <a:lnTo>
                    <a:pt x="868" y="1458"/>
                  </a:lnTo>
                  <a:lnTo>
                    <a:pt x="851" y="1444"/>
                  </a:lnTo>
                  <a:lnTo>
                    <a:pt x="835" y="1430"/>
                  </a:lnTo>
                  <a:lnTo>
                    <a:pt x="821" y="1415"/>
                  </a:lnTo>
                  <a:lnTo>
                    <a:pt x="807" y="1400"/>
                  </a:lnTo>
                  <a:lnTo>
                    <a:pt x="794" y="1384"/>
                  </a:lnTo>
                  <a:lnTo>
                    <a:pt x="782" y="1368"/>
                  </a:lnTo>
                  <a:lnTo>
                    <a:pt x="771" y="1351"/>
                  </a:lnTo>
                  <a:lnTo>
                    <a:pt x="762" y="1332"/>
                  </a:lnTo>
                  <a:lnTo>
                    <a:pt x="753" y="1315"/>
                  </a:lnTo>
                  <a:lnTo>
                    <a:pt x="744" y="1296"/>
                  </a:lnTo>
                  <a:lnTo>
                    <a:pt x="738" y="1278"/>
                  </a:lnTo>
                  <a:lnTo>
                    <a:pt x="732" y="1259"/>
                  </a:lnTo>
                  <a:lnTo>
                    <a:pt x="728" y="1240"/>
                  </a:lnTo>
                  <a:lnTo>
                    <a:pt x="725" y="1219"/>
                  </a:lnTo>
                  <a:lnTo>
                    <a:pt x="723" y="1199"/>
                  </a:lnTo>
                  <a:lnTo>
                    <a:pt x="722" y="1179"/>
                  </a:lnTo>
                  <a:lnTo>
                    <a:pt x="723" y="1159"/>
                  </a:lnTo>
                  <a:lnTo>
                    <a:pt x="725" y="1139"/>
                  </a:lnTo>
                  <a:lnTo>
                    <a:pt x="728" y="1120"/>
                  </a:lnTo>
                  <a:lnTo>
                    <a:pt x="732" y="1099"/>
                  </a:lnTo>
                  <a:lnTo>
                    <a:pt x="738" y="1081"/>
                  </a:lnTo>
                  <a:lnTo>
                    <a:pt x="744" y="1062"/>
                  </a:lnTo>
                  <a:lnTo>
                    <a:pt x="753" y="1044"/>
                  </a:lnTo>
                  <a:lnTo>
                    <a:pt x="762" y="1026"/>
                  </a:lnTo>
                  <a:lnTo>
                    <a:pt x="771" y="1009"/>
                  </a:lnTo>
                  <a:lnTo>
                    <a:pt x="782" y="991"/>
                  </a:lnTo>
                  <a:lnTo>
                    <a:pt x="794" y="975"/>
                  </a:lnTo>
                  <a:lnTo>
                    <a:pt x="807" y="959"/>
                  </a:lnTo>
                  <a:lnTo>
                    <a:pt x="821" y="943"/>
                  </a:lnTo>
                  <a:lnTo>
                    <a:pt x="835" y="929"/>
                  </a:lnTo>
                  <a:lnTo>
                    <a:pt x="851" y="914"/>
                  </a:lnTo>
                  <a:lnTo>
                    <a:pt x="868" y="901"/>
                  </a:lnTo>
                  <a:lnTo>
                    <a:pt x="885" y="888"/>
                  </a:lnTo>
                  <a:lnTo>
                    <a:pt x="903" y="875"/>
                  </a:lnTo>
                  <a:lnTo>
                    <a:pt x="921" y="863"/>
                  </a:lnTo>
                  <a:lnTo>
                    <a:pt x="940" y="852"/>
                  </a:lnTo>
                  <a:lnTo>
                    <a:pt x="960" y="842"/>
                  </a:lnTo>
                  <a:lnTo>
                    <a:pt x="982" y="833"/>
                  </a:lnTo>
                  <a:lnTo>
                    <a:pt x="1003" y="824"/>
                  </a:lnTo>
                  <a:lnTo>
                    <a:pt x="1025" y="816"/>
                  </a:lnTo>
                  <a:lnTo>
                    <a:pt x="1047" y="809"/>
                  </a:lnTo>
                  <a:lnTo>
                    <a:pt x="1070" y="803"/>
                  </a:lnTo>
                  <a:lnTo>
                    <a:pt x="1093" y="798"/>
                  </a:lnTo>
                  <a:lnTo>
                    <a:pt x="1118" y="793"/>
                  </a:lnTo>
                  <a:lnTo>
                    <a:pt x="1142" y="790"/>
                  </a:lnTo>
                  <a:lnTo>
                    <a:pt x="1167" y="787"/>
                  </a:lnTo>
                  <a:lnTo>
                    <a:pt x="1192" y="786"/>
                  </a:lnTo>
                  <a:lnTo>
                    <a:pt x="1218" y="785"/>
                  </a:lnTo>
                  <a:close/>
                  <a:moveTo>
                    <a:pt x="1462" y="1117"/>
                  </a:moveTo>
                  <a:lnTo>
                    <a:pt x="1468" y="1117"/>
                  </a:lnTo>
                  <a:lnTo>
                    <a:pt x="1473" y="1119"/>
                  </a:lnTo>
                  <a:lnTo>
                    <a:pt x="1478" y="1120"/>
                  </a:lnTo>
                  <a:lnTo>
                    <a:pt x="1483" y="1122"/>
                  </a:lnTo>
                  <a:lnTo>
                    <a:pt x="1492" y="1127"/>
                  </a:lnTo>
                  <a:lnTo>
                    <a:pt x="1500" y="1133"/>
                  </a:lnTo>
                  <a:lnTo>
                    <a:pt x="1506" y="1141"/>
                  </a:lnTo>
                  <a:lnTo>
                    <a:pt x="1511" y="1150"/>
                  </a:lnTo>
                  <a:lnTo>
                    <a:pt x="1513" y="1155"/>
                  </a:lnTo>
                  <a:lnTo>
                    <a:pt x="1514" y="1160"/>
                  </a:lnTo>
                  <a:lnTo>
                    <a:pt x="1515" y="1165"/>
                  </a:lnTo>
                  <a:lnTo>
                    <a:pt x="1515" y="1171"/>
                  </a:lnTo>
                  <a:lnTo>
                    <a:pt x="1515" y="1176"/>
                  </a:lnTo>
                  <a:lnTo>
                    <a:pt x="1514" y="1182"/>
                  </a:lnTo>
                  <a:lnTo>
                    <a:pt x="1513" y="1187"/>
                  </a:lnTo>
                  <a:lnTo>
                    <a:pt x="1511" y="1191"/>
                  </a:lnTo>
                  <a:lnTo>
                    <a:pt x="1506" y="1200"/>
                  </a:lnTo>
                  <a:lnTo>
                    <a:pt x="1500" y="1208"/>
                  </a:lnTo>
                  <a:lnTo>
                    <a:pt x="1492" y="1215"/>
                  </a:lnTo>
                  <a:lnTo>
                    <a:pt x="1483" y="1220"/>
                  </a:lnTo>
                  <a:lnTo>
                    <a:pt x="1478" y="1221"/>
                  </a:lnTo>
                  <a:lnTo>
                    <a:pt x="1473" y="1223"/>
                  </a:lnTo>
                  <a:lnTo>
                    <a:pt x="1468" y="1224"/>
                  </a:lnTo>
                  <a:lnTo>
                    <a:pt x="1462" y="1224"/>
                  </a:lnTo>
                  <a:lnTo>
                    <a:pt x="1457" y="1224"/>
                  </a:lnTo>
                  <a:lnTo>
                    <a:pt x="1452" y="1223"/>
                  </a:lnTo>
                  <a:lnTo>
                    <a:pt x="1446" y="1221"/>
                  </a:lnTo>
                  <a:lnTo>
                    <a:pt x="1442" y="1220"/>
                  </a:lnTo>
                  <a:lnTo>
                    <a:pt x="1432" y="1215"/>
                  </a:lnTo>
                  <a:lnTo>
                    <a:pt x="1424" y="1208"/>
                  </a:lnTo>
                  <a:lnTo>
                    <a:pt x="1417" y="1200"/>
                  </a:lnTo>
                  <a:lnTo>
                    <a:pt x="1412" y="1191"/>
                  </a:lnTo>
                  <a:lnTo>
                    <a:pt x="1411" y="1187"/>
                  </a:lnTo>
                  <a:lnTo>
                    <a:pt x="1409" y="1182"/>
                  </a:lnTo>
                  <a:lnTo>
                    <a:pt x="1409" y="1176"/>
                  </a:lnTo>
                  <a:lnTo>
                    <a:pt x="1408" y="1171"/>
                  </a:lnTo>
                  <a:lnTo>
                    <a:pt x="1409" y="1165"/>
                  </a:lnTo>
                  <a:lnTo>
                    <a:pt x="1409" y="1160"/>
                  </a:lnTo>
                  <a:lnTo>
                    <a:pt x="1411" y="1155"/>
                  </a:lnTo>
                  <a:lnTo>
                    <a:pt x="1412" y="1150"/>
                  </a:lnTo>
                  <a:lnTo>
                    <a:pt x="1417" y="1141"/>
                  </a:lnTo>
                  <a:lnTo>
                    <a:pt x="1424" y="1133"/>
                  </a:lnTo>
                  <a:lnTo>
                    <a:pt x="1432" y="1127"/>
                  </a:lnTo>
                  <a:lnTo>
                    <a:pt x="1442" y="1122"/>
                  </a:lnTo>
                  <a:lnTo>
                    <a:pt x="1446" y="1120"/>
                  </a:lnTo>
                  <a:lnTo>
                    <a:pt x="1452" y="1119"/>
                  </a:lnTo>
                  <a:lnTo>
                    <a:pt x="1457" y="1117"/>
                  </a:lnTo>
                  <a:lnTo>
                    <a:pt x="1462" y="1117"/>
                  </a:lnTo>
                  <a:close/>
                  <a:moveTo>
                    <a:pt x="1214" y="1117"/>
                  </a:moveTo>
                  <a:lnTo>
                    <a:pt x="1219" y="1117"/>
                  </a:lnTo>
                  <a:lnTo>
                    <a:pt x="1224" y="1119"/>
                  </a:lnTo>
                  <a:lnTo>
                    <a:pt x="1230" y="1120"/>
                  </a:lnTo>
                  <a:lnTo>
                    <a:pt x="1234" y="1122"/>
                  </a:lnTo>
                  <a:lnTo>
                    <a:pt x="1243" y="1127"/>
                  </a:lnTo>
                  <a:lnTo>
                    <a:pt x="1251" y="1133"/>
                  </a:lnTo>
                  <a:lnTo>
                    <a:pt x="1258" y="1141"/>
                  </a:lnTo>
                  <a:lnTo>
                    <a:pt x="1263" y="1150"/>
                  </a:lnTo>
                  <a:lnTo>
                    <a:pt x="1264" y="1155"/>
                  </a:lnTo>
                  <a:lnTo>
                    <a:pt x="1266" y="1160"/>
                  </a:lnTo>
                  <a:lnTo>
                    <a:pt x="1266" y="1165"/>
                  </a:lnTo>
                  <a:lnTo>
                    <a:pt x="1267" y="1171"/>
                  </a:lnTo>
                  <a:lnTo>
                    <a:pt x="1266" y="1176"/>
                  </a:lnTo>
                  <a:lnTo>
                    <a:pt x="1266" y="1182"/>
                  </a:lnTo>
                  <a:lnTo>
                    <a:pt x="1264" y="1187"/>
                  </a:lnTo>
                  <a:lnTo>
                    <a:pt x="1263" y="1191"/>
                  </a:lnTo>
                  <a:lnTo>
                    <a:pt x="1258" y="1200"/>
                  </a:lnTo>
                  <a:lnTo>
                    <a:pt x="1251" y="1208"/>
                  </a:lnTo>
                  <a:lnTo>
                    <a:pt x="1243" y="1215"/>
                  </a:lnTo>
                  <a:lnTo>
                    <a:pt x="1234" y="1220"/>
                  </a:lnTo>
                  <a:lnTo>
                    <a:pt x="1230" y="1221"/>
                  </a:lnTo>
                  <a:lnTo>
                    <a:pt x="1224" y="1223"/>
                  </a:lnTo>
                  <a:lnTo>
                    <a:pt x="1219" y="1224"/>
                  </a:lnTo>
                  <a:lnTo>
                    <a:pt x="1214" y="1224"/>
                  </a:lnTo>
                  <a:lnTo>
                    <a:pt x="1207" y="1224"/>
                  </a:lnTo>
                  <a:lnTo>
                    <a:pt x="1202" y="1223"/>
                  </a:lnTo>
                  <a:lnTo>
                    <a:pt x="1197" y="1221"/>
                  </a:lnTo>
                  <a:lnTo>
                    <a:pt x="1192" y="1220"/>
                  </a:lnTo>
                  <a:lnTo>
                    <a:pt x="1183" y="1215"/>
                  </a:lnTo>
                  <a:lnTo>
                    <a:pt x="1175" y="1208"/>
                  </a:lnTo>
                  <a:lnTo>
                    <a:pt x="1169" y="1200"/>
                  </a:lnTo>
                  <a:lnTo>
                    <a:pt x="1164" y="1191"/>
                  </a:lnTo>
                  <a:lnTo>
                    <a:pt x="1162" y="1187"/>
                  </a:lnTo>
                  <a:lnTo>
                    <a:pt x="1161" y="1182"/>
                  </a:lnTo>
                  <a:lnTo>
                    <a:pt x="1160" y="1176"/>
                  </a:lnTo>
                  <a:lnTo>
                    <a:pt x="1160" y="1171"/>
                  </a:lnTo>
                  <a:lnTo>
                    <a:pt x="1160" y="1165"/>
                  </a:lnTo>
                  <a:lnTo>
                    <a:pt x="1161" y="1160"/>
                  </a:lnTo>
                  <a:lnTo>
                    <a:pt x="1162" y="1155"/>
                  </a:lnTo>
                  <a:lnTo>
                    <a:pt x="1164" y="1150"/>
                  </a:lnTo>
                  <a:lnTo>
                    <a:pt x="1169" y="1141"/>
                  </a:lnTo>
                  <a:lnTo>
                    <a:pt x="1175" y="1133"/>
                  </a:lnTo>
                  <a:lnTo>
                    <a:pt x="1183" y="1127"/>
                  </a:lnTo>
                  <a:lnTo>
                    <a:pt x="1192" y="1122"/>
                  </a:lnTo>
                  <a:lnTo>
                    <a:pt x="1197" y="1120"/>
                  </a:lnTo>
                  <a:lnTo>
                    <a:pt x="1202" y="1119"/>
                  </a:lnTo>
                  <a:lnTo>
                    <a:pt x="1207" y="1117"/>
                  </a:lnTo>
                  <a:lnTo>
                    <a:pt x="1214" y="1117"/>
                  </a:lnTo>
                  <a:close/>
                  <a:moveTo>
                    <a:pt x="964" y="1117"/>
                  </a:moveTo>
                  <a:lnTo>
                    <a:pt x="970" y="1117"/>
                  </a:lnTo>
                  <a:lnTo>
                    <a:pt x="975" y="1119"/>
                  </a:lnTo>
                  <a:lnTo>
                    <a:pt x="981" y="1120"/>
                  </a:lnTo>
                  <a:lnTo>
                    <a:pt x="986" y="1122"/>
                  </a:lnTo>
                  <a:lnTo>
                    <a:pt x="995" y="1127"/>
                  </a:lnTo>
                  <a:lnTo>
                    <a:pt x="1003" y="1133"/>
                  </a:lnTo>
                  <a:lnTo>
                    <a:pt x="1009" y="1141"/>
                  </a:lnTo>
                  <a:lnTo>
                    <a:pt x="1014" y="1150"/>
                  </a:lnTo>
                  <a:lnTo>
                    <a:pt x="1016" y="1155"/>
                  </a:lnTo>
                  <a:lnTo>
                    <a:pt x="1017" y="1160"/>
                  </a:lnTo>
                  <a:lnTo>
                    <a:pt x="1018" y="1165"/>
                  </a:lnTo>
                  <a:lnTo>
                    <a:pt x="1018" y="1171"/>
                  </a:lnTo>
                  <a:lnTo>
                    <a:pt x="1018" y="1176"/>
                  </a:lnTo>
                  <a:lnTo>
                    <a:pt x="1017" y="1182"/>
                  </a:lnTo>
                  <a:lnTo>
                    <a:pt x="1016" y="1187"/>
                  </a:lnTo>
                  <a:lnTo>
                    <a:pt x="1014" y="1191"/>
                  </a:lnTo>
                  <a:lnTo>
                    <a:pt x="1009" y="1200"/>
                  </a:lnTo>
                  <a:lnTo>
                    <a:pt x="1003" y="1208"/>
                  </a:lnTo>
                  <a:lnTo>
                    <a:pt x="995" y="1215"/>
                  </a:lnTo>
                  <a:lnTo>
                    <a:pt x="986" y="1220"/>
                  </a:lnTo>
                  <a:lnTo>
                    <a:pt x="981" y="1221"/>
                  </a:lnTo>
                  <a:lnTo>
                    <a:pt x="975" y="1223"/>
                  </a:lnTo>
                  <a:lnTo>
                    <a:pt x="970" y="1224"/>
                  </a:lnTo>
                  <a:lnTo>
                    <a:pt x="964" y="1224"/>
                  </a:lnTo>
                  <a:lnTo>
                    <a:pt x="959" y="1224"/>
                  </a:lnTo>
                  <a:lnTo>
                    <a:pt x="954" y="1223"/>
                  </a:lnTo>
                  <a:lnTo>
                    <a:pt x="949" y="1221"/>
                  </a:lnTo>
                  <a:lnTo>
                    <a:pt x="944" y="1220"/>
                  </a:lnTo>
                  <a:lnTo>
                    <a:pt x="935" y="1215"/>
                  </a:lnTo>
                  <a:lnTo>
                    <a:pt x="927" y="1208"/>
                  </a:lnTo>
                  <a:lnTo>
                    <a:pt x="920" y="1200"/>
                  </a:lnTo>
                  <a:lnTo>
                    <a:pt x="916" y="1191"/>
                  </a:lnTo>
                  <a:lnTo>
                    <a:pt x="914" y="1187"/>
                  </a:lnTo>
                  <a:lnTo>
                    <a:pt x="912" y="1182"/>
                  </a:lnTo>
                  <a:lnTo>
                    <a:pt x="912" y="1176"/>
                  </a:lnTo>
                  <a:lnTo>
                    <a:pt x="911" y="1171"/>
                  </a:lnTo>
                  <a:lnTo>
                    <a:pt x="912" y="1165"/>
                  </a:lnTo>
                  <a:lnTo>
                    <a:pt x="912" y="1160"/>
                  </a:lnTo>
                  <a:lnTo>
                    <a:pt x="914" y="1155"/>
                  </a:lnTo>
                  <a:lnTo>
                    <a:pt x="916" y="1150"/>
                  </a:lnTo>
                  <a:lnTo>
                    <a:pt x="920" y="1141"/>
                  </a:lnTo>
                  <a:lnTo>
                    <a:pt x="927" y="1133"/>
                  </a:lnTo>
                  <a:lnTo>
                    <a:pt x="935" y="1127"/>
                  </a:lnTo>
                  <a:lnTo>
                    <a:pt x="944" y="1122"/>
                  </a:lnTo>
                  <a:lnTo>
                    <a:pt x="949" y="1120"/>
                  </a:lnTo>
                  <a:lnTo>
                    <a:pt x="954" y="1119"/>
                  </a:lnTo>
                  <a:lnTo>
                    <a:pt x="959" y="1117"/>
                  </a:lnTo>
                  <a:lnTo>
                    <a:pt x="964" y="1117"/>
                  </a:lnTo>
                  <a:close/>
                  <a:moveTo>
                    <a:pt x="1225" y="387"/>
                  </a:moveTo>
                  <a:lnTo>
                    <a:pt x="1268" y="388"/>
                  </a:lnTo>
                  <a:lnTo>
                    <a:pt x="1310" y="391"/>
                  </a:lnTo>
                  <a:lnTo>
                    <a:pt x="1352" y="396"/>
                  </a:lnTo>
                  <a:lnTo>
                    <a:pt x="1393" y="404"/>
                  </a:lnTo>
                  <a:lnTo>
                    <a:pt x="1433" y="413"/>
                  </a:lnTo>
                  <a:lnTo>
                    <a:pt x="1474" y="425"/>
                  </a:lnTo>
                  <a:lnTo>
                    <a:pt x="1512" y="438"/>
                  </a:lnTo>
                  <a:lnTo>
                    <a:pt x="1550" y="453"/>
                  </a:lnTo>
                  <a:lnTo>
                    <a:pt x="1588" y="470"/>
                  </a:lnTo>
                  <a:lnTo>
                    <a:pt x="1624" y="488"/>
                  </a:lnTo>
                  <a:lnTo>
                    <a:pt x="1658" y="508"/>
                  </a:lnTo>
                  <a:lnTo>
                    <a:pt x="1693" y="530"/>
                  </a:lnTo>
                  <a:lnTo>
                    <a:pt x="1726" y="554"/>
                  </a:lnTo>
                  <a:lnTo>
                    <a:pt x="1757" y="579"/>
                  </a:lnTo>
                  <a:lnTo>
                    <a:pt x="1788" y="605"/>
                  </a:lnTo>
                  <a:lnTo>
                    <a:pt x="1817" y="632"/>
                  </a:lnTo>
                  <a:lnTo>
                    <a:pt x="1844" y="662"/>
                  </a:lnTo>
                  <a:lnTo>
                    <a:pt x="1871" y="692"/>
                  </a:lnTo>
                  <a:lnTo>
                    <a:pt x="1895" y="723"/>
                  </a:lnTo>
                  <a:lnTo>
                    <a:pt x="1919" y="756"/>
                  </a:lnTo>
                  <a:lnTo>
                    <a:pt x="1941" y="791"/>
                  </a:lnTo>
                  <a:lnTo>
                    <a:pt x="1961" y="825"/>
                  </a:lnTo>
                  <a:lnTo>
                    <a:pt x="1979" y="861"/>
                  </a:lnTo>
                  <a:lnTo>
                    <a:pt x="1996" y="899"/>
                  </a:lnTo>
                  <a:lnTo>
                    <a:pt x="2011" y="937"/>
                  </a:lnTo>
                  <a:lnTo>
                    <a:pt x="2025" y="975"/>
                  </a:lnTo>
                  <a:lnTo>
                    <a:pt x="2036" y="1016"/>
                  </a:lnTo>
                  <a:lnTo>
                    <a:pt x="2045" y="1056"/>
                  </a:lnTo>
                  <a:lnTo>
                    <a:pt x="2053" y="1097"/>
                  </a:lnTo>
                  <a:lnTo>
                    <a:pt x="2058" y="1139"/>
                  </a:lnTo>
                  <a:lnTo>
                    <a:pt x="2061" y="1181"/>
                  </a:lnTo>
                  <a:lnTo>
                    <a:pt x="2062" y="1224"/>
                  </a:lnTo>
                  <a:lnTo>
                    <a:pt x="2061" y="1268"/>
                  </a:lnTo>
                  <a:lnTo>
                    <a:pt x="2058" y="1310"/>
                  </a:lnTo>
                  <a:lnTo>
                    <a:pt x="2053" y="1353"/>
                  </a:lnTo>
                  <a:lnTo>
                    <a:pt x="2045" y="1393"/>
                  </a:lnTo>
                  <a:lnTo>
                    <a:pt x="2036" y="1434"/>
                  </a:lnTo>
                  <a:lnTo>
                    <a:pt x="2025" y="1474"/>
                  </a:lnTo>
                  <a:lnTo>
                    <a:pt x="2011" y="1513"/>
                  </a:lnTo>
                  <a:lnTo>
                    <a:pt x="1996" y="1550"/>
                  </a:lnTo>
                  <a:lnTo>
                    <a:pt x="1979" y="1588"/>
                  </a:lnTo>
                  <a:lnTo>
                    <a:pt x="1961" y="1624"/>
                  </a:lnTo>
                  <a:lnTo>
                    <a:pt x="1941" y="1659"/>
                  </a:lnTo>
                  <a:lnTo>
                    <a:pt x="1919" y="1692"/>
                  </a:lnTo>
                  <a:lnTo>
                    <a:pt x="1895" y="1726"/>
                  </a:lnTo>
                  <a:lnTo>
                    <a:pt x="1871" y="1757"/>
                  </a:lnTo>
                  <a:lnTo>
                    <a:pt x="1844" y="1787"/>
                  </a:lnTo>
                  <a:lnTo>
                    <a:pt x="1817" y="1817"/>
                  </a:lnTo>
                  <a:lnTo>
                    <a:pt x="1788" y="1845"/>
                  </a:lnTo>
                  <a:lnTo>
                    <a:pt x="1757" y="1871"/>
                  </a:lnTo>
                  <a:lnTo>
                    <a:pt x="1726" y="1895"/>
                  </a:lnTo>
                  <a:lnTo>
                    <a:pt x="1693" y="1919"/>
                  </a:lnTo>
                  <a:lnTo>
                    <a:pt x="1658" y="1941"/>
                  </a:lnTo>
                  <a:lnTo>
                    <a:pt x="1624" y="1961"/>
                  </a:lnTo>
                  <a:lnTo>
                    <a:pt x="1588" y="1980"/>
                  </a:lnTo>
                  <a:lnTo>
                    <a:pt x="1550" y="1996"/>
                  </a:lnTo>
                  <a:lnTo>
                    <a:pt x="1512" y="2011"/>
                  </a:lnTo>
                  <a:lnTo>
                    <a:pt x="1474" y="2024"/>
                  </a:lnTo>
                  <a:lnTo>
                    <a:pt x="1433" y="2035"/>
                  </a:lnTo>
                  <a:lnTo>
                    <a:pt x="1393" y="2046"/>
                  </a:lnTo>
                  <a:lnTo>
                    <a:pt x="1352" y="2053"/>
                  </a:lnTo>
                  <a:lnTo>
                    <a:pt x="1310" y="2058"/>
                  </a:lnTo>
                  <a:lnTo>
                    <a:pt x="1268" y="2061"/>
                  </a:lnTo>
                  <a:lnTo>
                    <a:pt x="1225" y="2062"/>
                  </a:lnTo>
                  <a:lnTo>
                    <a:pt x="1181" y="2061"/>
                  </a:lnTo>
                  <a:lnTo>
                    <a:pt x="1139" y="2058"/>
                  </a:lnTo>
                  <a:lnTo>
                    <a:pt x="1097" y="2053"/>
                  </a:lnTo>
                  <a:lnTo>
                    <a:pt x="1056" y="2046"/>
                  </a:lnTo>
                  <a:lnTo>
                    <a:pt x="1015" y="2035"/>
                  </a:lnTo>
                  <a:lnTo>
                    <a:pt x="975" y="2024"/>
                  </a:lnTo>
                  <a:lnTo>
                    <a:pt x="936" y="2011"/>
                  </a:lnTo>
                  <a:lnTo>
                    <a:pt x="899" y="1996"/>
                  </a:lnTo>
                  <a:lnTo>
                    <a:pt x="861" y="1980"/>
                  </a:lnTo>
                  <a:lnTo>
                    <a:pt x="825" y="1961"/>
                  </a:lnTo>
                  <a:lnTo>
                    <a:pt x="790" y="1941"/>
                  </a:lnTo>
                  <a:lnTo>
                    <a:pt x="757" y="1919"/>
                  </a:lnTo>
                  <a:lnTo>
                    <a:pt x="723" y="1895"/>
                  </a:lnTo>
                  <a:lnTo>
                    <a:pt x="692" y="1871"/>
                  </a:lnTo>
                  <a:lnTo>
                    <a:pt x="662" y="1845"/>
                  </a:lnTo>
                  <a:lnTo>
                    <a:pt x="632" y="1817"/>
                  </a:lnTo>
                  <a:lnTo>
                    <a:pt x="604" y="1787"/>
                  </a:lnTo>
                  <a:lnTo>
                    <a:pt x="578" y="1757"/>
                  </a:lnTo>
                  <a:lnTo>
                    <a:pt x="554" y="1726"/>
                  </a:lnTo>
                  <a:lnTo>
                    <a:pt x="530" y="1692"/>
                  </a:lnTo>
                  <a:lnTo>
                    <a:pt x="508" y="1659"/>
                  </a:lnTo>
                  <a:lnTo>
                    <a:pt x="488" y="1624"/>
                  </a:lnTo>
                  <a:lnTo>
                    <a:pt x="469" y="1588"/>
                  </a:lnTo>
                  <a:lnTo>
                    <a:pt x="453" y="1550"/>
                  </a:lnTo>
                  <a:lnTo>
                    <a:pt x="438" y="1513"/>
                  </a:lnTo>
                  <a:lnTo>
                    <a:pt x="425" y="1474"/>
                  </a:lnTo>
                  <a:lnTo>
                    <a:pt x="414" y="1434"/>
                  </a:lnTo>
                  <a:lnTo>
                    <a:pt x="404" y="1393"/>
                  </a:lnTo>
                  <a:lnTo>
                    <a:pt x="396" y="1353"/>
                  </a:lnTo>
                  <a:lnTo>
                    <a:pt x="391" y="1310"/>
                  </a:lnTo>
                  <a:lnTo>
                    <a:pt x="388" y="1268"/>
                  </a:lnTo>
                  <a:lnTo>
                    <a:pt x="387" y="1224"/>
                  </a:lnTo>
                  <a:lnTo>
                    <a:pt x="388" y="1181"/>
                  </a:lnTo>
                  <a:lnTo>
                    <a:pt x="391" y="1139"/>
                  </a:lnTo>
                  <a:lnTo>
                    <a:pt x="396" y="1097"/>
                  </a:lnTo>
                  <a:lnTo>
                    <a:pt x="404" y="1056"/>
                  </a:lnTo>
                  <a:lnTo>
                    <a:pt x="414" y="1016"/>
                  </a:lnTo>
                  <a:lnTo>
                    <a:pt x="425" y="975"/>
                  </a:lnTo>
                  <a:lnTo>
                    <a:pt x="438" y="937"/>
                  </a:lnTo>
                  <a:lnTo>
                    <a:pt x="453" y="899"/>
                  </a:lnTo>
                  <a:lnTo>
                    <a:pt x="469" y="861"/>
                  </a:lnTo>
                  <a:lnTo>
                    <a:pt x="488" y="825"/>
                  </a:lnTo>
                  <a:lnTo>
                    <a:pt x="508" y="791"/>
                  </a:lnTo>
                  <a:lnTo>
                    <a:pt x="530" y="756"/>
                  </a:lnTo>
                  <a:lnTo>
                    <a:pt x="554" y="723"/>
                  </a:lnTo>
                  <a:lnTo>
                    <a:pt x="578" y="692"/>
                  </a:lnTo>
                  <a:lnTo>
                    <a:pt x="604" y="662"/>
                  </a:lnTo>
                  <a:lnTo>
                    <a:pt x="632" y="632"/>
                  </a:lnTo>
                  <a:lnTo>
                    <a:pt x="662" y="605"/>
                  </a:lnTo>
                  <a:lnTo>
                    <a:pt x="692" y="579"/>
                  </a:lnTo>
                  <a:lnTo>
                    <a:pt x="723" y="554"/>
                  </a:lnTo>
                  <a:lnTo>
                    <a:pt x="757" y="530"/>
                  </a:lnTo>
                  <a:lnTo>
                    <a:pt x="790" y="508"/>
                  </a:lnTo>
                  <a:lnTo>
                    <a:pt x="825" y="488"/>
                  </a:lnTo>
                  <a:lnTo>
                    <a:pt x="861" y="470"/>
                  </a:lnTo>
                  <a:lnTo>
                    <a:pt x="899" y="453"/>
                  </a:lnTo>
                  <a:lnTo>
                    <a:pt x="936" y="438"/>
                  </a:lnTo>
                  <a:lnTo>
                    <a:pt x="975" y="425"/>
                  </a:lnTo>
                  <a:lnTo>
                    <a:pt x="1015" y="413"/>
                  </a:lnTo>
                  <a:lnTo>
                    <a:pt x="1056" y="404"/>
                  </a:lnTo>
                  <a:lnTo>
                    <a:pt x="1097" y="396"/>
                  </a:lnTo>
                  <a:lnTo>
                    <a:pt x="1139" y="391"/>
                  </a:lnTo>
                  <a:lnTo>
                    <a:pt x="1181" y="388"/>
                  </a:lnTo>
                  <a:lnTo>
                    <a:pt x="1225" y="38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PA_任意多边形 7"/>
            <p:cNvSpPr>
              <a:spLocks noChangeAspect="1" noEditPoints="1"/>
            </p:cNvSpPr>
            <p:nvPr>
              <p:custDataLst>
                <p:tags r:id="rId3"/>
              </p:custDataLst>
            </p:nvPr>
          </p:nvSpPr>
          <p:spPr bwMode="auto">
            <a:xfrm>
              <a:off x="5664388" y="6368480"/>
              <a:ext cx="388300" cy="388300"/>
            </a:xfrm>
            <a:custGeom>
              <a:avLst/>
              <a:gdLst>
                <a:gd name="T0" fmla="*/ 1472 w 2449"/>
                <a:gd name="T1" fmla="*/ 25 h 2449"/>
                <a:gd name="T2" fmla="*/ 1755 w 2449"/>
                <a:gd name="T3" fmla="*/ 121 h 2449"/>
                <a:gd name="T4" fmla="*/ 2003 w 2449"/>
                <a:gd name="T5" fmla="*/ 279 h 2449"/>
                <a:gd name="T6" fmla="*/ 2206 w 2449"/>
                <a:gd name="T7" fmla="*/ 492 h 2449"/>
                <a:gd name="T8" fmla="*/ 2353 w 2449"/>
                <a:gd name="T9" fmla="*/ 747 h 2449"/>
                <a:gd name="T10" fmla="*/ 2435 w 2449"/>
                <a:gd name="T11" fmla="*/ 1038 h 2449"/>
                <a:gd name="T12" fmla="*/ 2443 w 2449"/>
                <a:gd name="T13" fmla="*/ 1350 h 2449"/>
                <a:gd name="T14" fmla="*/ 2374 w 2449"/>
                <a:gd name="T15" fmla="*/ 1645 h 2449"/>
                <a:gd name="T16" fmla="*/ 2240 w 2449"/>
                <a:gd name="T17" fmla="*/ 1908 h 2449"/>
                <a:gd name="T18" fmla="*/ 2048 w 2449"/>
                <a:gd name="T19" fmla="*/ 2130 h 2449"/>
                <a:gd name="T20" fmla="*/ 1808 w 2449"/>
                <a:gd name="T21" fmla="*/ 2301 h 2449"/>
                <a:gd name="T22" fmla="*/ 1530 w 2449"/>
                <a:gd name="T23" fmla="*/ 2410 h 2449"/>
                <a:gd name="T24" fmla="*/ 1224 w 2449"/>
                <a:gd name="T25" fmla="*/ 2449 h 2449"/>
                <a:gd name="T26" fmla="*/ 919 w 2449"/>
                <a:gd name="T27" fmla="*/ 2410 h 2449"/>
                <a:gd name="T28" fmla="*/ 641 w 2449"/>
                <a:gd name="T29" fmla="*/ 2301 h 2449"/>
                <a:gd name="T30" fmla="*/ 401 w 2449"/>
                <a:gd name="T31" fmla="*/ 2130 h 2449"/>
                <a:gd name="T32" fmla="*/ 210 w 2449"/>
                <a:gd name="T33" fmla="*/ 1908 h 2449"/>
                <a:gd name="T34" fmla="*/ 74 w 2449"/>
                <a:gd name="T35" fmla="*/ 1645 h 2449"/>
                <a:gd name="T36" fmla="*/ 7 w 2449"/>
                <a:gd name="T37" fmla="*/ 1350 h 2449"/>
                <a:gd name="T38" fmla="*/ 14 w 2449"/>
                <a:gd name="T39" fmla="*/ 1038 h 2449"/>
                <a:gd name="T40" fmla="*/ 97 w 2449"/>
                <a:gd name="T41" fmla="*/ 747 h 2449"/>
                <a:gd name="T42" fmla="*/ 243 w 2449"/>
                <a:gd name="T43" fmla="*/ 492 h 2449"/>
                <a:gd name="T44" fmla="*/ 446 w 2449"/>
                <a:gd name="T45" fmla="*/ 279 h 2449"/>
                <a:gd name="T46" fmla="*/ 694 w 2449"/>
                <a:gd name="T47" fmla="*/ 121 h 2449"/>
                <a:gd name="T48" fmla="*/ 977 w 2449"/>
                <a:gd name="T49" fmla="*/ 25 h 2449"/>
                <a:gd name="T50" fmla="*/ 1637 w 2449"/>
                <a:gd name="T51" fmla="*/ 1603 h 2449"/>
                <a:gd name="T52" fmla="*/ 1412 w 2449"/>
                <a:gd name="T53" fmla="*/ 1603 h 2449"/>
                <a:gd name="T54" fmla="*/ 1187 w 2449"/>
                <a:gd name="T55" fmla="*/ 1603 h 2449"/>
                <a:gd name="T56" fmla="*/ 944 w 2449"/>
                <a:gd name="T57" fmla="*/ 1603 h 2449"/>
                <a:gd name="T58" fmla="*/ 694 w 2449"/>
                <a:gd name="T59" fmla="*/ 1603 h 2449"/>
                <a:gd name="T60" fmla="*/ 1224 w 2449"/>
                <a:gd name="T61" fmla="*/ 387 h 2449"/>
                <a:gd name="T62" fmla="*/ 1434 w 2449"/>
                <a:gd name="T63" fmla="*/ 414 h 2449"/>
                <a:gd name="T64" fmla="*/ 1624 w 2449"/>
                <a:gd name="T65" fmla="*/ 488 h 2449"/>
                <a:gd name="T66" fmla="*/ 1787 w 2449"/>
                <a:gd name="T67" fmla="*/ 604 h 2449"/>
                <a:gd name="T68" fmla="*/ 1919 w 2449"/>
                <a:gd name="T69" fmla="*/ 757 h 2449"/>
                <a:gd name="T70" fmla="*/ 2011 w 2449"/>
                <a:gd name="T71" fmla="*/ 936 h 2449"/>
                <a:gd name="T72" fmla="*/ 2058 w 2449"/>
                <a:gd name="T73" fmla="*/ 1139 h 2449"/>
                <a:gd name="T74" fmla="*/ 2053 w 2449"/>
                <a:gd name="T75" fmla="*/ 1352 h 2449"/>
                <a:gd name="T76" fmla="*/ 1996 w 2449"/>
                <a:gd name="T77" fmla="*/ 1550 h 2449"/>
                <a:gd name="T78" fmla="*/ 1895 w 2449"/>
                <a:gd name="T79" fmla="*/ 1725 h 2449"/>
                <a:gd name="T80" fmla="*/ 1757 w 2449"/>
                <a:gd name="T81" fmla="*/ 1870 h 2449"/>
                <a:gd name="T82" fmla="*/ 1588 w 2449"/>
                <a:gd name="T83" fmla="*/ 1979 h 2449"/>
                <a:gd name="T84" fmla="*/ 1393 w 2449"/>
                <a:gd name="T85" fmla="*/ 2045 h 2449"/>
                <a:gd name="T86" fmla="*/ 1181 w 2449"/>
                <a:gd name="T87" fmla="*/ 2061 h 2449"/>
                <a:gd name="T88" fmla="*/ 975 w 2449"/>
                <a:gd name="T89" fmla="*/ 2024 h 2449"/>
                <a:gd name="T90" fmla="*/ 791 w 2449"/>
                <a:gd name="T91" fmla="*/ 1941 h 2449"/>
                <a:gd name="T92" fmla="*/ 632 w 2449"/>
                <a:gd name="T93" fmla="*/ 1817 h 2449"/>
                <a:gd name="T94" fmla="*/ 508 w 2449"/>
                <a:gd name="T95" fmla="*/ 1658 h 2449"/>
                <a:gd name="T96" fmla="*/ 424 w 2449"/>
                <a:gd name="T97" fmla="*/ 1474 h 2449"/>
                <a:gd name="T98" fmla="*/ 388 w 2449"/>
                <a:gd name="T99" fmla="*/ 1268 h 2449"/>
                <a:gd name="T100" fmla="*/ 404 w 2449"/>
                <a:gd name="T101" fmla="*/ 1056 h 2449"/>
                <a:gd name="T102" fmla="*/ 470 w 2449"/>
                <a:gd name="T103" fmla="*/ 861 h 2449"/>
                <a:gd name="T104" fmla="*/ 578 w 2449"/>
                <a:gd name="T105" fmla="*/ 692 h 2449"/>
                <a:gd name="T106" fmla="*/ 723 w 2449"/>
                <a:gd name="T107" fmla="*/ 554 h 2449"/>
                <a:gd name="T108" fmla="*/ 899 w 2449"/>
                <a:gd name="T109" fmla="*/ 453 h 2449"/>
                <a:gd name="T110" fmla="*/ 1097 w 2449"/>
                <a:gd name="T111" fmla="*/ 396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9" h="2449">
                  <a:moveTo>
                    <a:pt x="1224" y="0"/>
                  </a:moveTo>
                  <a:lnTo>
                    <a:pt x="1288" y="2"/>
                  </a:lnTo>
                  <a:lnTo>
                    <a:pt x="1349" y="6"/>
                  </a:lnTo>
                  <a:lnTo>
                    <a:pt x="1411" y="14"/>
                  </a:lnTo>
                  <a:lnTo>
                    <a:pt x="1472" y="25"/>
                  </a:lnTo>
                  <a:lnTo>
                    <a:pt x="1530" y="38"/>
                  </a:lnTo>
                  <a:lnTo>
                    <a:pt x="1589" y="55"/>
                  </a:lnTo>
                  <a:lnTo>
                    <a:pt x="1645" y="75"/>
                  </a:lnTo>
                  <a:lnTo>
                    <a:pt x="1702" y="96"/>
                  </a:lnTo>
                  <a:lnTo>
                    <a:pt x="1755" y="121"/>
                  </a:lnTo>
                  <a:lnTo>
                    <a:pt x="1808" y="148"/>
                  </a:lnTo>
                  <a:lnTo>
                    <a:pt x="1859" y="178"/>
                  </a:lnTo>
                  <a:lnTo>
                    <a:pt x="1909" y="209"/>
                  </a:lnTo>
                  <a:lnTo>
                    <a:pt x="1957" y="243"/>
                  </a:lnTo>
                  <a:lnTo>
                    <a:pt x="2003" y="279"/>
                  </a:lnTo>
                  <a:lnTo>
                    <a:pt x="2048" y="318"/>
                  </a:lnTo>
                  <a:lnTo>
                    <a:pt x="2090" y="359"/>
                  </a:lnTo>
                  <a:lnTo>
                    <a:pt x="2131" y="401"/>
                  </a:lnTo>
                  <a:lnTo>
                    <a:pt x="2170" y="446"/>
                  </a:lnTo>
                  <a:lnTo>
                    <a:pt x="2206" y="492"/>
                  </a:lnTo>
                  <a:lnTo>
                    <a:pt x="2240" y="540"/>
                  </a:lnTo>
                  <a:lnTo>
                    <a:pt x="2271" y="590"/>
                  </a:lnTo>
                  <a:lnTo>
                    <a:pt x="2301" y="641"/>
                  </a:lnTo>
                  <a:lnTo>
                    <a:pt x="2328" y="694"/>
                  </a:lnTo>
                  <a:lnTo>
                    <a:pt x="2353" y="747"/>
                  </a:lnTo>
                  <a:lnTo>
                    <a:pt x="2374" y="804"/>
                  </a:lnTo>
                  <a:lnTo>
                    <a:pt x="2394" y="860"/>
                  </a:lnTo>
                  <a:lnTo>
                    <a:pt x="2411" y="919"/>
                  </a:lnTo>
                  <a:lnTo>
                    <a:pt x="2424" y="977"/>
                  </a:lnTo>
                  <a:lnTo>
                    <a:pt x="2435" y="1038"/>
                  </a:lnTo>
                  <a:lnTo>
                    <a:pt x="2443" y="1100"/>
                  </a:lnTo>
                  <a:lnTo>
                    <a:pt x="2447" y="1161"/>
                  </a:lnTo>
                  <a:lnTo>
                    <a:pt x="2449" y="1225"/>
                  </a:lnTo>
                  <a:lnTo>
                    <a:pt x="2447" y="1287"/>
                  </a:lnTo>
                  <a:lnTo>
                    <a:pt x="2443" y="1350"/>
                  </a:lnTo>
                  <a:lnTo>
                    <a:pt x="2435" y="1411"/>
                  </a:lnTo>
                  <a:lnTo>
                    <a:pt x="2424" y="1471"/>
                  </a:lnTo>
                  <a:lnTo>
                    <a:pt x="2411" y="1530"/>
                  </a:lnTo>
                  <a:lnTo>
                    <a:pt x="2394" y="1589"/>
                  </a:lnTo>
                  <a:lnTo>
                    <a:pt x="2374" y="1645"/>
                  </a:lnTo>
                  <a:lnTo>
                    <a:pt x="2353" y="1701"/>
                  </a:lnTo>
                  <a:lnTo>
                    <a:pt x="2328" y="1755"/>
                  </a:lnTo>
                  <a:lnTo>
                    <a:pt x="2301" y="1808"/>
                  </a:lnTo>
                  <a:lnTo>
                    <a:pt x="2271" y="1859"/>
                  </a:lnTo>
                  <a:lnTo>
                    <a:pt x="2240" y="1908"/>
                  </a:lnTo>
                  <a:lnTo>
                    <a:pt x="2206" y="1957"/>
                  </a:lnTo>
                  <a:lnTo>
                    <a:pt x="2170" y="2003"/>
                  </a:lnTo>
                  <a:lnTo>
                    <a:pt x="2131" y="2048"/>
                  </a:lnTo>
                  <a:lnTo>
                    <a:pt x="2090" y="2090"/>
                  </a:lnTo>
                  <a:lnTo>
                    <a:pt x="2048" y="2130"/>
                  </a:lnTo>
                  <a:lnTo>
                    <a:pt x="2003" y="2169"/>
                  </a:lnTo>
                  <a:lnTo>
                    <a:pt x="1957" y="2205"/>
                  </a:lnTo>
                  <a:lnTo>
                    <a:pt x="1909" y="2239"/>
                  </a:lnTo>
                  <a:lnTo>
                    <a:pt x="1859" y="2272"/>
                  </a:lnTo>
                  <a:lnTo>
                    <a:pt x="1808" y="2301"/>
                  </a:lnTo>
                  <a:lnTo>
                    <a:pt x="1755" y="2328"/>
                  </a:lnTo>
                  <a:lnTo>
                    <a:pt x="1702" y="2352"/>
                  </a:lnTo>
                  <a:lnTo>
                    <a:pt x="1645" y="2375"/>
                  </a:lnTo>
                  <a:lnTo>
                    <a:pt x="1589" y="2394"/>
                  </a:lnTo>
                  <a:lnTo>
                    <a:pt x="1530" y="2410"/>
                  </a:lnTo>
                  <a:lnTo>
                    <a:pt x="1472" y="2424"/>
                  </a:lnTo>
                  <a:lnTo>
                    <a:pt x="1411" y="2435"/>
                  </a:lnTo>
                  <a:lnTo>
                    <a:pt x="1349" y="2442"/>
                  </a:lnTo>
                  <a:lnTo>
                    <a:pt x="1288" y="2447"/>
                  </a:lnTo>
                  <a:lnTo>
                    <a:pt x="1224" y="2449"/>
                  </a:lnTo>
                  <a:lnTo>
                    <a:pt x="1162" y="2447"/>
                  </a:lnTo>
                  <a:lnTo>
                    <a:pt x="1099" y="2442"/>
                  </a:lnTo>
                  <a:lnTo>
                    <a:pt x="1038" y="2435"/>
                  </a:lnTo>
                  <a:lnTo>
                    <a:pt x="977" y="2424"/>
                  </a:lnTo>
                  <a:lnTo>
                    <a:pt x="919" y="2410"/>
                  </a:lnTo>
                  <a:lnTo>
                    <a:pt x="860" y="2394"/>
                  </a:lnTo>
                  <a:lnTo>
                    <a:pt x="804" y="2375"/>
                  </a:lnTo>
                  <a:lnTo>
                    <a:pt x="748" y="2352"/>
                  </a:lnTo>
                  <a:lnTo>
                    <a:pt x="694" y="2328"/>
                  </a:lnTo>
                  <a:lnTo>
                    <a:pt x="641" y="2301"/>
                  </a:lnTo>
                  <a:lnTo>
                    <a:pt x="590" y="2272"/>
                  </a:lnTo>
                  <a:lnTo>
                    <a:pt x="539" y="2239"/>
                  </a:lnTo>
                  <a:lnTo>
                    <a:pt x="492" y="2205"/>
                  </a:lnTo>
                  <a:lnTo>
                    <a:pt x="446" y="2169"/>
                  </a:lnTo>
                  <a:lnTo>
                    <a:pt x="401" y="2130"/>
                  </a:lnTo>
                  <a:lnTo>
                    <a:pt x="359" y="2090"/>
                  </a:lnTo>
                  <a:lnTo>
                    <a:pt x="319" y="2048"/>
                  </a:lnTo>
                  <a:lnTo>
                    <a:pt x="279" y="2003"/>
                  </a:lnTo>
                  <a:lnTo>
                    <a:pt x="243" y="1957"/>
                  </a:lnTo>
                  <a:lnTo>
                    <a:pt x="210" y="1908"/>
                  </a:lnTo>
                  <a:lnTo>
                    <a:pt x="177" y="1859"/>
                  </a:lnTo>
                  <a:lnTo>
                    <a:pt x="148" y="1808"/>
                  </a:lnTo>
                  <a:lnTo>
                    <a:pt x="121" y="1755"/>
                  </a:lnTo>
                  <a:lnTo>
                    <a:pt x="97" y="1701"/>
                  </a:lnTo>
                  <a:lnTo>
                    <a:pt x="74" y="1645"/>
                  </a:lnTo>
                  <a:lnTo>
                    <a:pt x="55" y="1589"/>
                  </a:lnTo>
                  <a:lnTo>
                    <a:pt x="38" y="1530"/>
                  </a:lnTo>
                  <a:lnTo>
                    <a:pt x="25" y="1471"/>
                  </a:lnTo>
                  <a:lnTo>
                    <a:pt x="14" y="1411"/>
                  </a:lnTo>
                  <a:lnTo>
                    <a:pt x="7" y="1350"/>
                  </a:lnTo>
                  <a:lnTo>
                    <a:pt x="2" y="1287"/>
                  </a:lnTo>
                  <a:lnTo>
                    <a:pt x="0" y="1225"/>
                  </a:lnTo>
                  <a:lnTo>
                    <a:pt x="2" y="1161"/>
                  </a:lnTo>
                  <a:lnTo>
                    <a:pt x="7" y="1100"/>
                  </a:lnTo>
                  <a:lnTo>
                    <a:pt x="14" y="1038"/>
                  </a:lnTo>
                  <a:lnTo>
                    <a:pt x="25" y="977"/>
                  </a:lnTo>
                  <a:lnTo>
                    <a:pt x="38" y="919"/>
                  </a:lnTo>
                  <a:lnTo>
                    <a:pt x="55" y="860"/>
                  </a:lnTo>
                  <a:lnTo>
                    <a:pt x="74" y="804"/>
                  </a:lnTo>
                  <a:lnTo>
                    <a:pt x="97" y="747"/>
                  </a:lnTo>
                  <a:lnTo>
                    <a:pt x="121" y="694"/>
                  </a:lnTo>
                  <a:lnTo>
                    <a:pt x="148" y="641"/>
                  </a:lnTo>
                  <a:lnTo>
                    <a:pt x="177" y="590"/>
                  </a:lnTo>
                  <a:lnTo>
                    <a:pt x="210" y="540"/>
                  </a:lnTo>
                  <a:lnTo>
                    <a:pt x="243" y="492"/>
                  </a:lnTo>
                  <a:lnTo>
                    <a:pt x="279" y="446"/>
                  </a:lnTo>
                  <a:lnTo>
                    <a:pt x="319" y="401"/>
                  </a:lnTo>
                  <a:lnTo>
                    <a:pt x="359" y="359"/>
                  </a:lnTo>
                  <a:lnTo>
                    <a:pt x="401" y="318"/>
                  </a:lnTo>
                  <a:lnTo>
                    <a:pt x="446" y="279"/>
                  </a:lnTo>
                  <a:lnTo>
                    <a:pt x="492" y="243"/>
                  </a:lnTo>
                  <a:lnTo>
                    <a:pt x="539" y="209"/>
                  </a:lnTo>
                  <a:lnTo>
                    <a:pt x="590" y="178"/>
                  </a:lnTo>
                  <a:lnTo>
                    <a:pt x="641" y="148"/>
                  </a:lnTo>
                  <a:lnTo>
                    <a:pt x="694" y="121"/>
                  </a:lnTo>
                  <a:lnTo>
                    <a:pt x="748" y="96"/>
                  </a:lnTo>
                  <a:lnTo>
                    <a:pt x="804" y="75"/>
                  </a:lnTo>
                  <a:lnTo>
                    <a:pt x="860" y="55"/>
                  </a:lnTo>
                  <a:lnTo>
                    <a:pt x="919" y="38"/>
                  </a:lnTo>
                  <a:lnTo>
                    <a:pt x="977" y="25"/>
                  </a:lnTo>
                  <a:lnTo>
                    <a:pt x="1038" y="14"/>
                  </a:lnTo>
                  <a:lnTo>
                    <a:pt x="1099" y="6"/>
                  </a:lnTo>
                  <a:lnTo>
                    <a:pt x="1162" y="2"/>
                  </a:lnTo>
                  <a:lnTo>
                    <a:pt x="1224" y="0"/>
                  </a:lnTo>
                  <a:close/>
                  <a:moveTo>
                    <a:pt x="1637" y="1603"/>
                  </a:moveTo>
                  <a:lnTo>
                    <a:pt x="1756" y="1603"/>
                  </a:lnTo>
                  <a:lnTo>
                    <a:pt x="1756" y="929"/>
                  </a:lnTo>
                  <a:lnTo>
                    <a:pt x="1637" y="929"/>
                  </a:lnTo>
                  <a:lnTo>
                    <a:pt x="1637" y="1603"/>
                  </a:lnTo>
                  <a:close/>
                  <a:moveTo>
                    <a:pt x="1412" y="1603"/>
                  </a:moveTo>
                  <a:lnTo>
                    <a:pt x="1531" y="1603"/>
                  </a:lnTo>
                  <a:lnTo>
                    <a:pt x="1531" y="1167"/>
                  </a:lnTo>
                  <a:lnTo>
                    <a:pt x="1412" y="1167"/>
                  </a:lnTo>
                  <a:lnTo>
                    <a:pt x="1412" y="1603"/>
                  </a:lnTo>
                  <a:close/>
                  <a:moveTo>
                    <a:pt x="1187" y="1603"/>
                  </a:moveTo>
                  <a:lnTo>
                    <a:pt x="1306" y="1603"/>
                  </a:lnTo>
                  <a:lnTo>
                    <a:pt x="1306" y="1026"/>
                  </a:lnTo>
                  <a:lnTo>
                    <a:pt x="1187" y="1026"/>
                  </a:lnTo>
                  <a:lnTo>
                    <a:pt x="1187" y="1603"/>
                  </a:lnTo>
                  <a:close/>
                  <a:moveTo>
                    <a:pt x="944" y="1603"/>
                  </a:moveTo>
                  <a:lnTo>
                    <a:pt x="1063" y="1603"/>
                  </a:lnTo>
                  <a:lnTo>
                    <a:pt x="1063" y="846"/>
                  </a:lnTo>
                  <a:lnTo>
                    <a:pt x="944" y="846"/>
                  </a:lnTo>
                  <a:lnTo>
                    <a:pt x="944" y="1603"/>
                  </a:lnTo>
                  <a:close/>
                  <a:moveTo>
                    <a:pt x="694" y="1603"/>
                  </a:moveTo>
                  <a:lnTo>
                    <a:pt x="840" y="1603"/>
                  </a:lnTo>
                  <a:lnTo>
                    <a:pt x="840" y="1268"/>
                  </a:lnTo>
                  <a:lnTo>
                    <a:pt x="694" y="1268"/>
                  </a:lnTo>
                  <a:lnTo>
                    <a:pt x="694" y="1603"/>
                  </a:lnTo>
                  <a:close/>
                  <a:moveTo>
                    <a:pt x="1224" y="387"/>
                  </a:moveTo>
                  <a:lnTo>
                    <a:pt x="1268" y="388"/>
                  </a:lnTo>
                  <a:lnTo>
                    <a:pt x="1310" y="391"/>
                  </a:lnTo>
                  <a:lnTo>
                    <a:pt x="1352" y="396"/>
                  </a:lnTo>
                  <a:lnTo>
                    <a:pt x="1393" y="403"/>
                  </a:lnTo>
                  <a:lnTo>
                    <a:pt x="1434" y="414"/>
                  </a:lnTo>
                  <a:lnTo>
                    <a:pt x="1474" y="425"/>
                  </a:lnTo>
                  <a:lnTo>
                    <a:pt x="1513" y="438"/>
                  </a:lnTo>
                  <a:lnTo>
                    <a:pt x="1550" y="453"/>
                  </a:lnTo>
                  <a:lnTo>
                    <a:pt x="1588" y="469"/>
                  </a:lnTo>
                  <a:lnTo>
                    <a:pt x="1624" y="488"/>
                  </a:lnTo>
                  <a:lnTo>
                    <a:pt x="1659" y="508"/>
                  </a:lnTo>
                  <a:lnTo>
                    <a:pt x="1692" y="530"/>
                  </a:lnTo>
                  <a:lnTo>
                    <a:pt x="1726" y="554"/>
                  </a:lnTo>
                  <a:lnTo>
                    <a:pt x="1757" y="578"/>
                  </a:lnTo>
                  <a:lnTo>
                    <a:pt x="1787" y="604"/>
                  </a:lnTo>
                  <a:lnTo>
                    <a:pt x="1817" y="632"/>
                  </a:lnTo>
                  <a:lnTo>
                    <a:pt x="1845" y="662"/>
                  </a:lnTo>
                  <a:lnTo>
                    <a:pt x="1871" y="692"/>
                  </a:lnTo>
                  <a:lnTo>
                    <a:pt x="1895" y="723"/>
                  </a:lnTo>
                  <a:lnTo>
                    <a:pt x="1919" y="757"/>
                  </a:lnTo>
                  <a:lnTo>
                    <a:pt x="1941" y="790"/>
                  </a:lnTo>
                  <a:lnTo>
                    <a:pt x="1961" y="825"/>
                  </a:lnTo>
                  <a:lnTo>
                    <a:pt x="1980" y="861"/>
                  </a:lnTo>
                  <a:lnTo>
                    <a:pt x="1996" y="899"/>
                  </a:lnTo>
                  <a:lnTo>
                    <a:pt x="2011" y="936"/>
                  </a:lnTo>
                  <a:lnTo>
                    <a:pt x="2024" y="975"/>
                  </a:lnTo>
                  <a:lnTo>
                    <a:pt x="2035" y="1015"/>
                  </a:lnTo>
                  <a:lnTo>
                    <a:pt x="2046" y="1056"/>
                  </a:lnTo>
                  <a:lnTo>
                    <a:pt x="2053" y="1096"/>
                  </a:lnTo>
                  <a:lnTo>
                    <a:pt x="2058" y="1139"/>
                  </a:lnTo>
                  <a:lnTo>
                    <a:pt x="2061" y="1181"/>
                  </a:lnTo>
                  <a:lnTo>
                    <a:pt x="2062" y="1225"/>
                  </a:lnTo>
                  <a:lnTo>
                    <a:pt x="2061" y="1268"/>
                  </a:lnTo>
                  <a:lnTo>
                    <a:pt x="2058" y="1310"/>
                  </a:lnTo>
                  <a:lnTo>
                    <a:pt x="2053" y="1352"/>
                  </a:lnTo>
                  <a:lnTo>
                    <a:pt x="2046" y="1393"/>
                  </a:lnTo>
                  <a:lnTo>
                    <a:pt x="2035" y="1433"/>
                  </a:lnTo>
                  <a:lnTo>
                    <a:pt x="2024" y="1474"/>
                  </a:lnTo>
                  <a:lnTo>
                    <a:pt x="2011" y="1512"/>
                  </a:lnTo>
                  <a:lnTo>
                    <a:pt x="1996" y="1550"/>
                  </a:lnTo>
                  <a:lnTo>
                    <a:pt x="1980" y="1588"/>
                  </a:lnTo>
                  <a:lnTo>
                    <a:pt x="1961" y="1623"/>
                  </a:lnTo>
                  <a:lnTo>
                    <a:pt x="1941" y="1658"/>
                  </a:lnTo>
                  <a:lnTo>
                    <a:pt x="1919" y="1693"/>
                  </a:lnTo>
                  <a:lnTo>
                    <a:pt x="1895" y="1725"/>
                  </a:lnTo>
                  <a:lnTo>
                    <a:pt x="1871" y="1757"/>
                  </a:lnTo>
                  <a:lnTo>
                    <a:pt x="1845" y="1787"/>
                  </a:lnTo>
                  <a:lnTo>
                    <a:pt x="1817" y="1817"/>
                  </a:lnTo>
                  <a:lnTo>
                    <a:pt x="1787" y="1844"/>
                  </a:lnTo>
                  <a:lnTo>
                    <a:pt x="1757" y="1870"/>
                  </a:lnTo>
                  <a:lnTo>
                    <a:pt x="1726" y="1895"/>
                  </a:lnTo>
                  <a:lnTo>
                    <a:pt x="1692" y="1919"/>
                  </a:lnTo>
                  <a:lnTo>
                    <a:pt x="1659" y="1941"/>
                  </a:lnTo>
                  <a:lnTo>
                    <a:pt x="1624" y="1961"/>
                  </a:lnTo>
                  <a:lnTo>
                    <a:pt x="1588" y="1979"/>
                  </a:lnTo>
                  <a:lnTo>
                    <a:pt x="1550" y="1996"/>
                  </a:lnTo>
                  <a:lnTo>
                    <a:pt x="1513" y="2011"/>
                  </a:lnTo>
                  <a:lnTo>
                    <a:pt x="1474" y="2024"/>
                  </a:lnTo>
                  <a:lnTo>
                    <a:pt x="1434" y="2036"/>
                  </a:lnTo>
                  <a:lnTo>
                    <a:pt x="1393" y="2045"/>
                  </a:lnTo>
                  <a:lnTo>
                    <a:pt x="1352" y="2053"/>
                  </a:lnTo>
                  <a:lnTo>
                    <a:pt x="1310" y="2058"/>
                  </a:lnTo>
                  <a:lnTo>
                    <a:pt x="1268" y="2061"/>
                  </a:lnTo>
                  <a:lnTo>
                    <a:pt x="1224" y="2062"/>
                  </a:lnTo>
                  <a:lnTo>
                    <a:pt x="1181" y="2061"/>
                  </a:lnTo>
                  <a:lnTo>
                    <a:pt x="1139" y="2058"/>
                  </a:lnTo>
                  <a:lnTo>
                    <a:pt x="1097" y="2053"/>
                  </a:lnTo>
                  <a:lnTo>
                    <a:pt x="1056" y="2045"/>
                  </a:lnTo>
                  <a:lnTo>
                    <a:pt x="1016" y="2036"/>
                  </a:lnTo>
                  <a:lnTo>
                    <a:pt x="975" y="2024"/>
                  </a:lnTo>
                  <a:lnTo>
                    <a:pt x="937" y="2011"/>
                  </a:lnTo>
                  <a:lnTo>
                    <a:pt x="899" y="1996"/>
                  </a:lnTo>
                  <a:lnTo>
                    <a:pt x="861" y="1979"/>
                  </a:lnTo>
                  <a:lnTo>
                    <a:pt x="825" y="1961"/>
                  </a:lnTo>
                  <a:lnTo>
                    <a:pt x="791" y="1941"/>
                  </a:lnTo>
                  <a:lnTo>
                    <a:pt x="756" y="1919"/>
                  </a:lnTo>
                  <a:lnTo>
                    <a:pt x="723" y="1895"/>
                  </a:lnTo>
                  <a:lnTo>
                    <a:pt x="692" y="1870"/>
                  </a:lnTo>
                  <a:lnTo>
                    <a:pt x="661" y="1844"/>
                  </a:lnTo>
                  <a:lnTo>
                    <a:pt x="632" y="1817"/>
                  </a:lnTo>
                  <a:lnTo>
                    <a:pt x="605" y="1787"/>
                  </a:lnTo>
                  <a:lnTo>
                    <a:pt x="578" y="1757"/>
                  </a:lnTo>
                  <a:lnTo>
                    <a:pt x="554" y="1725"/>
                  </a:lnTo>
                  <a:lnTo>
                    <a:pt x="530" y="1693"/>
                  </a:lnTo>
                  <a:lnTo>
                    <a:pt x="508" y="1658"/>
                  </a:lnTo>
                  <a:lnTo>
                    <a:pt x="488" y="1623"/>
                  </a:lnTo>
                  <a:lnTo>
                    <a:pt x="470" y="1588"/>
                  </a:lnTo>
                  <a:lnTo>
                    <a:pt x="453" y="1550"/>
                  </a:lnTo>
                  <a:lnTo>
                    <a:pt x="438" y="1512"/>
                  </a:lnTo>
                  <a:lnTo>
                    <a:pt x="424" y="1474"/>
                  </a:lnTo>
                  <a:lnTo>
                    <a:pt x="413" y="1433"/>
                  </a:lnTo>
                  <a:lnTo>
                    <a:pt x="404" y="1393"/>
                  </a:lnTo>
                  <a:lnTo>
                    <a:pt x="396" y="1352"/>
                  </a:lnTo>
                  <a:lnTo>
                    <a:pt x="391" y="1310"/>
                  </a:lnTo>
                  <a:lnTo>
                    <a:pt x="388" y="1268"/>
                  </a:lnTo>
                  <a:lnTo>
                    <a:pt x="387" y="1225"/>
                  </a:lnTo>
                  <a:lnTo>
                    <a:pt x="388" y="1181"/>
                  </a:lnTo>
                  <a:lnTo>
                    <a:pt x="391" y="1139"/>
                  </a:lnTo>
                  <a:lnTo>
                    <a:pt x="396" y="1096"/>
                  </a:lnTo>
                  <a:lnTo>
                    <a:pt x="404" y="1056"/>
                  </a:lnTo>
                  <a:lnTo>
                    <a:pt x="413" y="1015"/>
                  </a:lnTo>
                  <a:lnTo>
                    <a:pt x="424" y="975"/>
                  </a:lnTo>
                  <a:lnTo>
                    <a:pt x="438" y="936"/>
                  </a:lnTo>
                  <a:lnTo>
                    <a:pt x="453" y="899"/>
                  </a:lnTo>
                  <a:lnTo>
                    <a:pt x="470" y="861"/>
                  </a:lnTo>
                  <a:lnTo>
                    <a:pt x="488" y="825"/>
                  </a:lnTo>
                  <a:lnTo>
                    <a:pt x="508" y="790"/>
                  </a:lnTo>
                  <a:lnTo>
                    <a:pt x="530" y="757"/>
                  </a:lnTo>
                  <a:lnTo>
                    <a:pt x="554" y="723"/>
                  </a:lnTo>
                  <a:lnTo>
                    <a:pt x="578" y="692"/>
                  </a:lnTo>
                  <a:lnTo>
                    <a:pt x="605" y="662"/>
                  </a:lnTo>
                  <a:lnTo>
                    <a:pt x="632" y="632"/>
                  </a:lnTo>
                  <a:lnTo>
                    <a:pt x="661" y="604"/>
                  </a:lnTo>
                  <a:lnTo>
                    <a:pt x="692" y="578"/>
                  </a:lnTo>
                  <a:lnTo>
                    <a:pt x="723" y="554"/>
                  </a:lnTo>
                  <a:lnTo>
                    <a:pt x="756" y="530"/>
                  </a:lnTo>
                  <a:lnTo>
                    <a:pt x="791" y="508"/>
                  </a:lnTo>
                  <a:lnTo>
                    <a:pt x="825" y="488"/>
                  </a:lnTo>
                  <a:lnTo>
                    <a:pt x="861" y="469"/>
                  </a:lnTo>
                  <a:lnTo>
                    <a:pt x="899" y="453"/>
                  </a:lnTo>
                  <a:lnTo>
                    <a:pt x="937" y="438"/>
                  </a:lnTo>
                  <a:lnTo>
                    <a:pt x="975" y="425"/>
                  </a:lnTo>
                  <a:lnTo>
                    <a:pt x="1016" y="414"/>
                  </a:lnTo>
                  <a:lnTo>
                    <a:pt x="1056" y="403"/>
                  </a:lnTo>
                  <a:lnTo>
                    <a:pt x="1097" y="396"/>
                  </a:lnTo>
                  <a:lnTo>
                    <a:pt x="1139" y="391"/>
                  </a:lnTo>
                  <a:lnTo>
                    <a:pt x="1181" y="388"/>
                  </a:lnTo>
                  <a:lnTo>
                    <a:pt x="1224" y="387"/>
                  </a:lnTo>
                  <a:close/>
                </a:path>
              </a:pathLst>
            </a:custGeom>
            <a:solidFill>
              <a:schemeClr val="accent1">
                <a:lumMod val="7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PA_任意多边形 5"/>
            <p:cNvSpPr>
              <a:spLocks noChangeAspect="1" noEditPoints="1"/>
            </p:cNvSpPr>
            <p:nvPr>
              <p:custDataLst>
                <p:tags r:id="rId4"/>
              </p:custDataLst>
            </p:nvPr>
          </p:nvSpPr>
          <p:spPr bwMode="auto">
            <a:xfrm>
              <a:off x="6190542" y="6368480"/>
              <a:ext cx="388300" cy="388300"/>
            </a:xfrm>
            <a:custGeom>
              <a:avLst/>
              <a:gdLst>
                <a:gd name="T0" fmla="*/ 1530 w 2449"/>
                <a:gd name="T1" fmla="*/ 38 h 2449"/>
                <a:gd name="T2" fmla="*/ 1859 w 2449"/>
                <a:gd name="T3" fmla="*/ 178 h 2449"/>
                <a:gd name="T4" fmla="*/ 2130 w 2449"/>
                <a:gd name="T5" fmla="*/ 401 h 2449"/>
                <a:gd name="T6" fmla="*/ 2328 w 2449"/>
                <a:gd name="T7" fmla="*/ 694 h 2449"/>
                <a:gd name="T8" fmla="*/ 2435 w 2449"/>
                <a:gd name="T9" fmla="*/ 1038 h 2449"/>
                <a:gd name="T10" fmla="*/ 2435 w 2449"/>
                <a:gd name="T11" fmla="*/ 1411 h 2449"/>
                <a:gd name="T12" fmla="*/ 2328 w 2449"/>
                <a:gd name="T13" fmla="*/ 1755 h 2449"/>
                <a:gd name="T14" fmla="*/ 2130 w 2449"/>
                <a:gd name="T15" fmla="*/ 2048 h 2449"/>
                <a:gd name="T16" fmla="*/ 1859 w 2449"/>
                <a:gd name="T17" fmla="*/ 2272 h 2449"/>
                <a:gd name="T18" fmla="*/ 1530 w 2449"/>
                <a:gd name="T19" fmla="*/ 2410 h 2449"/>
                <a:gd name="T20" fmla="*/ 1161 w 2449"/>
                <a:gd name="T21" fmla="*/ 2447 h 2449"/>
                <a:gd name="T22" fmla="*/ 803 w 2449"/>
                <a:gd name="T23" fmla="*/ 2375 h 2449"/>
                <a:gd name="T24" fmla="*/ 492 w 2449"/>
                <a:gd name="T25" fmla="*/ 2205 h 2449"/>
                <a:gd name="T26" fmla="*/ 243 w 2449"/>
                <a:gd name="T27" fmla="*/ 1957 h 2449"/>
                <a:gd name="T28" fmla="*/ 74 w 2449"/>
                <a:gd name="T29" fmla="*/ 1645 h 2449"/>
                <a:gd name="T30" fmla="*/ 2 w 2449"/>
                <a:gd name="T31" fmla="*/ 1287 h 2449"/>
                <a:gd name="T32" fmla="*/ 38 w 2449"/>
                <a:gd name="T33" fmla="*/ 919 h 2449"/>
                <a:gd name="T34" fmla="*/ 177 w 2449"/>
                <a:gd name="T35" fmla="*/ 590 h 2449"/>
                <a:gd name="T36" fmla="*/ 401 w 2449"/>
                <a:gd name="T37" fmla="*/ 318 h 2449"/>
                <a:gd name="T38" fmla="*/ 694 w 2449"/>
                <a:gd name="T39" fmla="*/ 121 h 2449"/>
                <a:gd name="T40" fmla="*/ 1038 w 2449"/>
                <a:gd name="T41" fmla="*/ 14 h 2449"/>
                <a:gd name="T42" fmla="*/ 1673 w 2449"/>
                <a:gd name="T43" fmla="*/ 815 h 2449"/>
                <a:gd name="T44" fmla="*/ 1709 w 2449"/>
                <a:gd name="T45" fmla="*/ 850 h 2449"/>
                <a:gd name="T46" fmla="*/ 1696 w 2449"/>
                <a:gd name="T47" fmla="*/ 1482 h 2449"/>
                <a:gd name="T48" fmla="*/ 1347 w 2449"/>
                <a:gd name="T49" fmla="*/ 1584 h 2449"/>
                <a:gd name="T50" fmla="*/ 1450 w 2449"/>
                <a:gd name="T51" fmla="*/ 1596 h 2449"/>
                <a:gd name="T52" fmla="*/ 991 w 2449"/>
                <a:gd name="T53" fmla="*/ 1610 h 2449"/>
                <a:gd name="T54" fmla="*/ 1013 w 2449"/>
                <a:gd name="T55" fmla="*/ 1586 h 2449"/>
                <a:gd name="T56" fmla="*/ 774 w 2449"/>
                <a:gd name="T57" fmla="*/ 1495 h 2449"/>
                <a:gd name="T58" fmla="*/ 739 w 2449"/>
                <a:gd name="T59" fmla="*/ 1460 h 2449"/>
                <a:gd name="T60" fmla="*/ 752 w 2449"/>
                <a:gd name="T61" fmla="*/ 827 h 2449"/>
                <a:gd name="T62" fmla="*/ 1660 w 2449"/>
                <a:gd name="T63" fmla="*/ 872 h 2449"/>
                <a:gd name="T64" fmla="*/ 1310 w 2449"/>
                <a:gd name="T65" fmla="*/ 391 h 2449"/>
                <a:gd name="T66" fmla="*/ 1550 w 2449"/>
                <a:gd name="T67" fmla="*/ 453 h 2449"/>
                <a:gd name="T68" fmla="*/ 1757 w 2449"/>
                <a:gd name="T69" fmla="*/ 578 h 2449"/>
                <a:gd name="T70" fmla="*/ 1918 w 2449"/>
                <a:gd name="T71" fmla="*/ 757 h 2449"/>
                <a:gd name="T72" fmla="*/ 2024 w 2449"/>
                <a:gd name="T73" fmla="*/ 975 h 2449"/>
                <a:gd name="T74" fmla="*/ 2062 w 2449"/>
                <a:gd name="T75" fmla="*/ 1225 h 2449"/>
                <a:gd name="T76" fmla="*/ 2024 w 2449"/>
                <a:gd name="T77" fmla="*/ 1474 h 2449"/>
                <a:gd name="T78" fmla="*/ 1918 w 2449"/>
                <a:gd name="T79" fmla="*/ 1693 h 2449"/>
                <a:gd name="T80" fmla="*/ 1757 w 2449"/>
                <a:gd name="T81" fmla="*/ 1870 h 2449"/>
                <a:gd name="T82" fmla="*/ 1550 w 2449"/>
                <a:gd name="T83" fmla="*/ 1996 h 2449"/>
                <a:gd name="T84" fmla="*/ 1310 w 2449"/>
                <a:gd name="T85" fmla="*/ 2058 h 2449"/>
                <a:gd name="T86" fmla="*/ 1055 w 2449"/>
                <a:gd name="T87" fmla="*/ 2045 h 2449"/>
                <a:gd name="T88" fmla="*/ 825 w 2449"/>
                <a:gd name="T89" fmla="*/ 1961 h 2449"/>
                <a:gd name="T90" fmla="*/ 632 w 2449"/>
                <a:gd name="T91" fmla="*/ 1817 h 2449"/>
                <a:gd name="T92" fmla="*/ 488 w 2449"/>
                <a:gd name="T93" fmla="*/ 1623 h 2449"/>
                <a:gd name="T94" fmla="*/ 403 w 2449"/>
                <a:gd name="T95" fmla="*/ 1393 h 2449"/>
                <a:gd name="T96" fmla="*/ 391 w 2449"/>
                <a:gd name="T97" fmla="*/ 1139 h 2449"/>
                <a:gd name="T98" fmla="*/ 453 w 2449"/>
                <a:gd name="T99" fmla="*/ 899 h 2449"/>
                <a:gd name="T100" fmla="*/ 578 w 2449"/>
                <a:gd name="T101" fmla="*/ 692 h 2449"/>
                <a:gd name="T102" fmla="*/ 756 w 2449"/>
                <a:gd name="T103" fmla="*/ 530 h 2449"/>
                <a:gd name="T104" fmla="*/ 975 w 2449"/>
                <a:gd name="T105" fmla="*/ 425 h 2449"/>
                <a:gd name="T106" fmla="*/ 1224 w 2449"/>
                <a:gd name="T107" fmla="*/ 387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PA_任意多边形 10"/>
            <p:cNvSpPr>
              <a:spLocks noChangeAspect="1" noEditPoints="1"/>
            </p:cNvSpPr>
            <p:nvPr>
              <p:custDataLst>
                <p:tags r:id="rId5"/>
              </p:custDataLst>
            </p:nvPr>
          </p:nvSpPr>
          <p:spPr bwMode="auto">
            <a:xfrm>
              <a:off x="6716698" y="6368480"/>
              <a:ext cx="388300" cy="388300"/>
            </a:xfrm>
            <a:custGeom>
              <a:avLst/>
              <a:gdLst>
                <a:gd name="T0" fmla="*/ 1588 w 2449"/>
                <a:gd name="T1" fmla="*/ 55 h 2449"/>
                <a:gd name="T2" fmla="*/ 1957 w 2449"/>
                <a:gd name="T3" fmla="*/ 244 h 2449"/>
                <a:gd name="T4" fmla="*/ 2240 w 2449"/>
                <a:gd name="T5" fmla="*/ 541 h 2449"/>
                <a:gd name="T6" fmla="*/ 2410 w 2449"/>
                <a:gd name="T7" fmla="*/ 919 h 2449"/>
                <a:gd name="T8" fmla="*/ 2443 w 2449"/>
                <a:gd name="T9" fmla="*/ 1349 h 2449"/>
                <a:gd name="T10" fmla="*/ 2328 w 2449"/>
                <a:gd name="T11" fmla="*/ 1755 h 2449"/>
                <a:gd name="T12" fmla="*/ 2090 w 2449"/>
                <a:gd name="T13" fmla="*/ 2090 h 2449"/>
                <a:gd name="T14" fmla="*/ 1755 w 2449"/>
                <a:gd name="T15" fmla="*/ 2328 h 2449"/>
                <a:gd name="T16" fmla="*/ 1349 w 2449"/>
                <a:gd name="T17" fmla="*/ 2443 h 2449"/>
                <a:gd name="T18" fmla="*/ 919 w 2449"/>
                <a:gd name="T19" fmla="*/ 2411 h 2449"/>
                <a:gd name="T20" fmla="*/ 540 w 2449"/>
                <a:gd name="T21" fmla="*/ 2240 h 2449"/>
                <a:gd name="T22" fmla="*/ 243 w 2449"/>
                <a:gd name="T23" fmla="*/ 1957 h 2449"/>
                <a:gd name="T24" fmla="*/ 55 w 2449"/>
                <a:gd name="T25" fmla="*/ 1589 h 2449"/>
                <a:gd name="T26" fmla="*/ 2 w 2449"/>
                <a:gd name="T27" fmla="*/ 1162 h 2449"/>
                <a:gd name="T28" fmla="*/ 96 w 2449"/>
                <a:gd name="T29" fmla="*/ 748 h 2449"/>
                <a:gd name="T30" fmla="*/ 318 w 2449"/>
                <a:gd name="T31" fmla="*/ 401 h 2449"/>
                <a:gd name="T32" fmla="*/ 641 w 2449"/>
                <a:gd name="T33" fmla="*/ 148 h 2449"/>
                <a:gd name="T34" fmla="*/ 1038 w 2449"/>
                <a:gd name="T35" fmla="*/ 14 h 2449"/>
                <a:gd name="T36" fmla="*/ 1501 w 2449"/>
                <a:gd name="T37" fmla="*/ 759 h 2449"/>
                <a:gd name="T38" fmla="*/ 1521 w 2449"/>
                <a:gd name="T39" fmla="*/ 797 h 2449"/>
                <a:gd name="T40" fmla="*/ 1487 w 2449"/>
                <a:gd name="T41" fmla="*/ 824 h 2449"/>
                <a:gd name="T42" fmla="*/ 930 w 2449"/>
                <a:gd name="T43" fmla="*/ 804 h 2449"/>
                <a:gd name="T44" fmla="*/ 942 w 2449"/>
                <a:gd name="T45" fmla="*/ 762 h 2449"/>
                <a:gd name="T46" fmla="*/ 1501 w 2449"/>
                <a:gd name="T47" fmla="*/ 1628 h 2449"/>
                <a:gd name="T48" fmla="*/ 1521 w 2449"/>
                <a:gd name="T49" fmla="*/ 1665 h 2449"/>
                <a:gd name="T50" fmla="*/ 1487 w 2449"/>
                <a:gd name="T51" fmla="*/ 1692 h 2449"/>
                <a:gd name="T52" fmla="*/ 930 w 2449"/>
                <a:gd name="T53" fmla="*/ 1672 h 2449"/>
                <a:gd name="T54" fmla="*/ 942 w 2449"/>
                <a:gd name="T55" fmla="*/ 1631 h 2449"/>
                <a:gd name="T56" fmla="*/ 1443 w 2449"/>
                <a:gd name="T57" fmla="*/ 915 h 2449"/>
                <a:gd name="T58" fmla="*/ 1402 w 2449"/>
                <a:gd name="T59" fmla="*/ 1054 h 2449"/>
                <a:gd name="T60" fmla="*/ 1338 w 2449"/>
                <a:gd name="T61" fmla="*/ 1151 h 2449"/>
                <a:gd name="T62" fmla="*/ 1303 w 2449"/>
                <a:gd name="T63" fmla="*/ 1224 h 2449"/>
                <a:gd name="T64" fmla="*/ 1343 w 2449"/>
                <a:gd name="T65" fmla="*/ 1303 h 2449"/>
                <a:gd name="T66" fmla="*/ 1405 w 2449"/>
                <a:gd name="T67" fmla="*/ 1402 h 2449"/>
                <a:gd name="T68" fmla="*/ 1444 w 2449"/>
                <a:gd name="T69" fmla="*/ 1536 h 2449"/>
                <a:gd name="T70" fmla="*/ 998 w 2449"/>
                <a:gd name="T71" fmla="*/ 1534 h 2449"/>
                <a:gd name="T72" fmla="*/ 1040 w 2449"/>
                <a:gd name="T73" fmla="*/ 1397 h 2449"/>
                <a:gd name="T74" fmla="*/ 1102 w 2449"/>
                <a:gd name="T75" fmla="*/ 1300 h 2449"/>
                <a:gd name="T76" fmla="*/ 1135 w 2449"/>
                <a:gd name="T77" fmla="*/ 1253 h 2449"/>
                <a:gd name="T78" fmla="*/ 1136 w 2449"/>
                <a:gd name="T79" fmla="*/ 1203 h 2449"/>
                <a:gd name="T80" fmla="*/ 1099 w 2449"/>
                <a:gd name="T81" fmla="*/ 1145 h 2449"/>
                <a:gd name="T82" fmla="*/ 1033 w 2449"/>
                <a:gd name="T83" fmla="*/ 1038 h 2449"/>
                <a:gd name="T84" fmla="*/ 995 w 2449"/>
                <a:gd name="T85" fmla="*/ 893 h 2449"/>
                <a:gd name="T86" fmla="*/ 1352 w 2449"/>
                <a:gd name="T87" fmla="*/ 396 h 2449"/>
                <a:gd name="T88" fmla="*/ 1624 w 2449"/>
                <a:gd name="T89" fmla="*/ 488 h 2449"/>
                <a:gd name="T90" fmla="*/ 1845 w 2449"/>
                <a:gd name="T91" fmla="*/ 662 h 2449"/>
                <a:gd name="T92" fmla="*/ 1996 w 2449"/>
                <a:gd name="T93" fmla="*/ 899 h 2449"/>
                <a:gd name="T94" fmla="*/ 2060 w 2449"/>
                <a:gd name="T95" fmla="*/ 1181 h 2449"/>
                <a:gd name="T96" fmla="*/ 2024 w 2449"/>
                <a:gd name="T97" fmla="*/ 1474 h 2449"/>
                <a:gd name="T98" fmla="*/ 1896 w 2449"/>
                <a:gd name="T99" fmla="*/ 1726 h 2449"/>
                <a:gd name="T100" fmla="*/ 1692 w 2449"/>
                <a:gd name="T101" fmla="*/ 1919 h 2449"/>
                <a:gd name="T102" fmla="*/ 1434 w 2449"/>
                <a:gd name="T103" fmla="*/ 2035 h 2449"/>
                <a:gd name="T104" fmla="*/ 1138 w 2449"/>
                <a:gd name="T105" fmla="*/ 2058 h 2449"/>
                <a:gd name="T106" fmla="*/ 861 w 2449"/>
                <a:gd name="T107" fmla="*/ 1980 h 2449"/>
                <a:gd name="T108" fmla="*/ 632 w 2449"/>
                <a:gd name="T109" fmla="*/ 1817 h 2449"/>
                <a:gd name="T110" fmla="*/ 470 w 2449"/>
                <a:gd name="T111" fmla="*/ 1588 h 2449"/>
                <a:gd name="T112" fmla="*/ 391 w 2449"/>
                <a:gd name="T113" fmla="*/ 1310 h 2449"/>
                <a:gd name="T114" fmla="*/ 413 w 2449"/>
                <a:gd name="T115" fmla="*/ 1016 h 2449"/>
                <a:gd name="T116" fmla="*/ 530 w 2449"/>
                <a:gd name="T117" fmla="*/ 756 h 2449"/>
                <a:gd name="T118" fmla="*/ 723 w 2449"/>
                <a:gd name="T119" fmla="*/ 554 h 2449"/>
                <a:gd name="T120" fmla="*/ 975 w 2449"/>
                <a:gd name="T121"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9" h="2449">
                  <a:moveTo>
                    <a:pt x="1224" y="0"/>
                  </a:moveTo>
                  <a:lnTo>
                    <a:pt x="1288" y="2"/>
                  </a:lnTo>
                  <a:lnTo>
                    <a:pt x="1349" y="7"/>
                  </a:lnTo>
                  <a:lnTo>
                    <a:pt x="1411" y="14"/>
                  </a:lnTo>
                  <a:lnTo>
                    <a:pt x="1471" y="25"/>
                  </a:lnTo>
                  <a:lnTo>
                    <a:pt x="1530" y="39"/>
                  </a:lnTo>
                  <a:lnTo>
                    <a:pt x="1588" y="55"/>
                  </a:lnTo>
                  <a:lnTo>
                    <a:pt x="1645" y="74"/>
                  </a:lnTo>
                  <a:lnTo>
                    <a:pt x="1701" y="97"/>
                  </a:lnTo>
                  <a:lnTo>
                    <a:pt x="1755" y="121"/>
                  </a:lnTo>
                  <a:lnTo>
                    <a:pt x="1808" y="148"/>
                  </a:lnTo>
                  <a:lnTo>
                    <a:pt x="1860" y="177"/>
                  </a:lnTo>
                  <a:lnTo>
                    <a:pt x="1909" y="210"/>
                  </a:lnTo>
                  <a:lnTo>
                    <a:pt x="1957" y="244"/>
                  </a:lnTo>
                  <a:lnTo>
                    <a:pt x="2003" y="280"/>
                  </a:lnTo>
                  <a:lnTo>
                    <a:pt x="2047" y="319"/>
                  </a:lnTo>
                  <a:lnTo>
                    <a:pt x="2090" y="359"/>
                  </a:lnTo>
                  <a:lnTo>
                    <a:pt x="2131" y="401"/>
                  </a:lnTo>
                  <a:lnTo>
                    <a:pt x="2169" y="446"/>
                  </a:lnTo>
                  <a:lnTo>
                    <a:pt x="2206" y="492"/>
                  </a:lnTo>
                  <a:lnTo>
                    <a:pt x="2240" y="541"/>
                  </a:lnTo>
                  <a:lnTo>
                    <a:pt x="2271" y="590"/>
                  </a:lnTo>
                  <a:lnTo>
                    <a:pt x="2300" y="641"/>
                  </a:lnTo>
                  <a:lnTo>
                    <a:pt x="2328" y="694"/>
                  </a:lnTo>
                  <a:lnTo>
                    <a:pt x="2353" y="748"/>
                  </a:lnTo>
                  <a:lnTo>
                    <a:pt x="2374" y="804"/>
                  </a:lnTo>
                  <a:lnTo>
                    <a:pt x="2393" y="860"/>
                  </a:lnTo>
                  <a:lnTo>
                    <a:pt x="2410" y="919"/>
                  </a:lnTo>
                  <a:lnTo>
                    <a:pt x="2424" y="978"/>
                  </a:lnTo>
                  <a:lnTo>
                    <a:pt x="2435" y="1038"/>
                  </a:lnTo>
                  <a:lnTo>
                    <a:pt x="2443" y="1099"/>
                  </a:lnTo>
                  <a:lnTo>
                    <a:pt x="2447" y="1162"/>
                  </a:lnTo>
                  <a:lnTo>
                    <a:pt x="2449" y="1224"/>
                  </a:lnTo>
                  <a:lnTo>
                    <a:pt x="2447" y="1288"/>
                  </a:lnTo>
                  <a:lnTo>
                    <a:pt x="2443" y="1349"/>
                  </a:lnTo>
                  <a:lnTo>
                    <a:pt x="2435" y="1411"/>
                  </a:lnTo>
                  <a:lnTo>
                    <a:pt x="2424" y="1472"/>
                  </a:lnTo>
                  <a:lnTo>
                    <a:pt x="2410" y="1530"/>
                  </a:lnTo>
                  <a:lnTo>
                    <a:pt x="2393" y="1589"/>
                  </a:lnTo>
                  <a:lnTo>
                    <a:pt x="2374" y="1645"/>
                  </a:lnTo>
                  <a:lnTo>
                    <a:pt x="2353" y="1701"/>
                  </a:lnTo>
                  <a:lnTo>
                    <a:pt x="2328" y="1755"/>
                  </a:lnTo>
                  <a:lnTo>
                    <a:pt x="2300" y="1807"/>
                  </a:lnTo>
                  <a:lnTo>
                    <a:pt x="2271" y="1859"/>
                  </a:lnTo>
                  <a:lnTo>
                    <a:pt x="2240" y="1909"/>
                  </a:lnTo>
                  <a:lnTo>
                    <a:pt x="2206" y="1957"/>
                  </a:lnTo>
                  <a:lnTo>
                    <a:pt x="2169" y="2003"/>
                  </a:lnTo>
                  <a:lnTo>
                    <a:pt x="2131" y="2048"/>
                  </a:lnTo>
                  <a:lnTo>
                    <a:pt x="2090" y="2090"/>
                  </a:lnTo>
                  <a:lnTo>
                    <a:pt x="2047" y="2130"/>
                  </a:lnTo>
                  <a:lnTo>
                    <a:pt x="2003" y="2170"/>
                  </a:lnTo>
                  <a:lnTo>
                    <a:pt x="1957" y="2206"/>
                  </a:lnTo>
                  <a:lnTo>
                    <a:pt x="1909" y="2240"/>
                  </a:lnTo>
                  <a:lnTo>
                    <a:pt x="1860" y="2271"/>
                  </a:lnTo>
                  <a:lnTo>
                    <a:pt x="1808" y="2301"/>
                  </a:lnTo>
                  <a:lnTo>
                    <a:pt x="1755" y="2328"/>
                  </a:lnTo>
                  <a:lnTo>
                    <a:pt x="1701" y="2353"/>
                  </a:lnTo>
                  <a:lnTo>
                    <a:pt x="1645" y="2374"/>
                  </a:lnTo>
                  <a:lnTo>
                    <a:pt x="1588" y="2394"/>
                  </a:lnTo>
                  <a:lnTo>
                    <a:pt x="1530" y="2411"/>
                  </a:lnTo>
                  <a:lnTo>
                    <a:pt x="1471" y="2424"/>
                  </a:lnTo>
                  <a:lnTo>
                    <a:pt x="1411" y="2435"/>
                  </a:lnTo>
                  <a:lnTo>
                    <a:pt x="1349" y="2443"/>
                  </a:lnTo>
                  <a:lnTo>
                    <a:pt x="1288" y="2447"/>
                  </a:lnTo>
                  <a:lnTo>
                    <a:pt x="1224" y="2449"/>
                  </a:lnTo>
                  <a:lnTo>
                    <a:pt x="1162" y="2447"/>
                  </a:lnTo>
                  <a:lnTo>
                    <a:pt x="1099" y="2443"/>
                  </a:lnTo>
                  <a:lnTo>
                    <a:pt x="1038" y="2435"/>
                  </a:lnTo>
                  <a:lnTo>
                    <a:pt x="978" y="2424"/>
                  </a:lnTo>
                  <a:lnTo>
                    <a:pt x="919" y="2411"/>
                  </a:lnTo>
                  <a:lnTo>
                    <a:pt x="860" y="2394"/>
                  </a:lnTo>
                  <a:lnTo>
                    <a:pt x="804" y="2374"/>
                  </a:lnTo>
                  <a:lnTo>
                    <a:pt x="748" y="2353"/>
                  </a:lnTo>
                  <a:lnTo>
                    <a:pt x="694" y="2328"/>
                  </a:lnTo>
                  <a:lnTo>
                    <a:pt x="641" y="2301"/>
                  </a:lnTo>
                  <a:lnTo>
                    <a:pt x="590" y="2271"/>
                  </a:lnTo>
                  <a:lnTo>
                    <a:pt x="540" y="2240"/>
                  </a:lnTo>
                  <a:lnTo>
                    <a:pt x="492" y="2206"/>
                  </a:lnTo>
                  <a:lnTo>
                    <a:pt x="445" y="2170"/>
                  </a:lnTo>
                  <a:lnTo>
                    <a:pt x="401" y="2130"/>
                  </a:lnTo>
                  <a:lnTo>
                    <a:pt x="359" y="2090"/>
                  </a:lnTo>
                  <a:lnTo>
                    <a:pt x="318" y="2048"/>
                  </a:lnTo>
                  <a:lnTo>
                    <a:pt x="280" y="2003"/>
                  </a:lnTo>
                  <a:lnTo>
                    <a:pt x="243" y="1957"/>
                  </a:lnTo>
                  <a:lnTo>
                    <a:pt x="209" y="1909"/>
                  </a:lnTo>
                  <a:lnTo>
                    <a:pt x="177" y="1859"/>
                  </a:lnTo>
                  <a:lnTo>
                    <a:pt x="148" y="1807"/>
                  </a:lnTo>
                  <a:lnTo>
                    <a:pt x="121" y="1755"/>
                  </a:lnTo>
                  <a:lnTo>
                    <a:pt x="96" y="1701"/>
                  </a:lnTo>
                  <a:lnTo>
                    <a:pt x="74" y="1645"/>
                  </a:lnTo>
                  <a:lnTo>
                    <a:pt x="55" y="1589"/>
                  </a:lnTo>
                  <a:lnTo>
                    <a:pt x="39" y="1530"/>
                  </a:lnTo>
                  <a:lnTo>
                    <a:pt x="25" y="1472"/>
                  </a:lnTo>
                  <a:lnTo>
                    <a:pt x="14" y="1411"/>
                  </a:lnTo>
                  <a:lnTo>
                    <a:pt x="7" y="1349"/>
                  </a:lnTo>
                  <a:lnTo>
                    <a:pt x="2" y="1288"/>
                  </a:lnTo>
                  <a:lnTo>
                    <a:pt x="0" y="1224"/>
                  </a:lnTo>
                  <a:lnTo>
                    <a:pt x="2" y="1162"/>
                  </a:lnTo>
                  <a:lnTo>
                    <a:pt x="7" y="1099"/>
                  </a:lnTo>
                  <a:lnTo>
                    <a:pt x="14" y="1038"/>
                  </a:lnTo>
                  <a:lnTo>
                    <a:pt x="25" y="978"/>
                  </a:lnTo>
                  <a:lnTo>
                    <a:pt x="39" y="919"/>
                  </a:lnTo>
                  <a:lnTo>
                    <a:pt x="55" y="860"/>
                  </a:lnTo>
                  <a:lnTo>
                    <a:pt x="74" y="804"/>
                  </a:lnTo>
                  <a:lnTo>
                    <a:pt x="96" y="748"/>
                  </a:lnTo>
                  <a:lnTo>
                    <a:pt x="121" y="694"/>
                  </a:lnTo>
                  <a:lnTo>
                    <a:pt x="148" y="641"/>
                  </a:lnTo>
                  <a:lnTo>
                    <a:pt x="177" y="590"/>
                  </a:lnTo>
                  <a:lnTo>
                    <a:pt x="209" y="541"/>
                  </a:lnTo>
                  <a:lnTo>
                    <a:pt x="243" y="492"/>
                  </a:lnTo>
                  <a:lnTo>
                    <a:pt x="280" y="446"/>
                  </a:lnTo>
                  <a:lnTo>
                    <a:pt x="318" y="401"/>
                  </a:lnTo>
                  <a:lnTo>
                    <a:pt x="359" y="359"/>
                  </a:lnTo>
                  <a:lnTo>
                    <a:pt x="401" y="319"/>
                  </a:lnTo>
                  <a:lnTo>
                    <a:pt x="445" y="280"/>
                  </a:lnTo>
                  <a:lnTo>
                    <a:pt x="492" y="244"/>
                  </a:lnTo>
                  <a:lnTo>
                    <a:pt x="540" y="210"/>
                  </a:lnTo>
                  <a:lnTo>
                    <a:pt x="590" y="177"/>
                  </a:lnTo>
                  <a:lnTo>
                    <a:pt x="641" y="148"/>
                  </a:lnTo>
                  <a:lnTo>
                    <a:pt x="694" y="121"/>
                  </a:lnTo>
                  <a:lnTo>
                    <a:pt x="748" y="97"/>
                  </a:lnTo>
                  <a:lnTo>
                    <a:pt x="804" y="74"/>
                  </a:lnTo>
                  <a:lnTo>
                    <a:pt x="860" y="55"/>
                  </a:lnTo>
                  <a:lnTo>
                    <a:pt x="919" y="39"/>
                  </a:lnTo>
                  <a:lnTo>
                    <a:pt x="978" y="25"/>
                  </a:lnTo>
                  <a:lnTo>
                    <a:pt x="1038" y="14"/>
                  </a:lnTo>
                  <a:lnTo>
                    <a:pt x="1099" y="7"/>
                  </a:lnTo>
                  <a:lnTo>
                    <a:pt x="1162" y="2"/>
                  </a:lnTo>
                  <a:lnTo>
                    <a:pt x="1224" y="0"/>
                  </a:lnTo>
                  <a:close/>
                  <a:moveTo>
                    <a:pt x="961" y="756"/>
                  </a:moveTo>
                  <a:lnTo>
                    <a:pt x="1487" y="756"/>
                  </a:lnTo>
                  <a:lnTo>
                    <a:pt x="1494" y="757"/>
                  </a:lnTo>
                  <a:lnTo>
                    <a:pt x="1501" y="759"/>
                  </a:lnTo>
                  <a:lnTo>
                    <a:pt x="1507" y="762"/>
                  </a:lnTo>
                  <a:lnTo>
                    <a:pt x="1512" y="766"/>
                  </a:lnTo>
                  <a:lnTo>
                    <a:pt x="1516" y="772"/>
                  </a:lnTo>
                  <a:lnTo>
                    <a:pt x="1519" y="778"/>
                  </a:lnTo>
                  <a:lnTo>
                    <a:pt x="1521" y="784"/>
                  </a:lnTo>
                  <a:lnTo>
                    <a:pt x="1522" y="791"/>
                  </a:lnTo>
                  <a:lnTo>
                    <a:pt x="1521" y="797"/>
                  </a:lnTo>
                  <a:lnTo>
                    <a:pt x="1519" y="804"/>
                  </a:lnTo>
                  <a:lnTo>
                    <a:pt x="1516" y="809"/>
                  </a:lnTo>
                  <a:lnTo>
                    <a:pt x="1512" y="814"/>
                  </a:lnTo>
                  <a:lnTo>
                    <a:pt x="1507" y="818"/>
                  </a:lnTo>
                  <a:lnTo>
                    <a:pt x="1501" y="822"/>
                  </a:lnTo>
                  <a:lnTo>
                    <a:pt x="1494" y="823"/>
                  </a:lnTo>
                  <a:lnTo>
                    <a:pt x="1487" y="824"/>
                  </a:lnTo>
                  <a:lnTo>
                    <a:pt x="961" y="824"/>
                  </a:lnTo>
                  <a:lnTo>
                    <a:pt x="954" y="823"/>
                  </a:lnTo>
                  <a:lnTo>
                    <a:pt x="948" y="822"/>
                  </a:lnTo>
                  <a:lnTo>
                    <a:pt x="942" y="818"/>
                  </a:lnTo>
                  <a:lnTo>
                    <a:pt x="938" y="814"/>
                  </a:lnTo>
                  <a:lnTo>
                    <a:pt x="933" y="809"/>
                  </a:lnTo>
                  <a:lnTo>
                    <a:pt x="930" y="804"/>
                  </a:lnTo>
                  <a:lnTo>
                    <a:pt x="928" y="797"/>
                  </a:lnTo>
                  <a:lnTo>
                    <a:pt x="928" y="791"/>
                  </a:lnTo>
                  <a:lnTo>
                    <a:pt x="928" y="784"/>
                  </a:lnTo>
                  <a:lnTo>
                    <a:pt x="930" y="778"/>
                  </a:lnTo>
                  <a:lnTo>
                    <a:pt x="933" y="772"/>
                  </a:lnTo>
                  <a:lnTo>
                    <a:pt x="938" y="766"/>
                  </a:lnTo>
                  <a:lnTo>
                    <a:pt x="942" y="762"/>
                  </a:lnTo>
                  <a:lnTo>
                    <a:pt x="948" y="759"/>
                  </a:lnTo>
                  <a:lnTo>
                    <a:pt x="954" y="757"/>
                  </a:lnTo>
                  <a:lnTo>
                    <a:pt x="961" y="756"/>
                  </a:lnTo>
                  <a:close/>
                  <a:moveTo>
                    <a:pt x="961" y="1625"/>
                  </a:moveTo>
                  <a:lnTo>
                    <a:pt x="1487" y="1625"/>
                  </a:lnTo>
                  <a:lnTo>
                    <a:pt x="1494" y="1626"/>
                  </a:lnTo>
                  <a:lnTo>
                    <a:pt x="1501" y="1628"/>
                  </a:lnTo>
                  <a:lnTo>
                    <a:pt x="1507" y="1631"/>
                  </a:lnTo>
                  <a:lnTo>
                    <a:pt x="1512" y="1635"/>
                  </a:lnTo>
                  <a:lnTo>
                    <a:pt x="1516" y="1640"/>
                  </a:lnTo>
                  <a:lnTo>
                    <a:pt x="1519" y="1646"/>
                  </a:lnTo>
                  <a:lnTo>
                    <a:pt x="1521" y="1652"/>
                  </a:lnTo>
                  <a:lnTo>
                    <a:pt x="1522" y="1659"/>
                  </a:lnTo>
                  <a:lnTo>
                    <a:pt x="1521" y="1665"/>
                  </a:lnTo>
                  <a:lnTo>
                    <a:pt x="1519" y="1672"/>
                  </a:lnTo>
                  <a:lnTo>
                    <a:pt x="1516" y="1677"/>
                  </a:lnTo>
                  <a:lnTo>
                    <a:pt x="1512" y="1682"/>
                  </a:lnTo>
                  <a:lnTo>
                    <a:pt x="1507" y="1686"/>
                  </a:lnTo>
                  <a:lnTo>
                    <a:pt x="1501" y="1689"/>
                  </a:lnTo>
                  <a:lnTo>
                    <a:pt x="1494" y="1691"/>
                  </a:lnTo>
                  <a:lnTo>
                    <a:pt x="1487" y="1692"/>
                  </a:lnTo>
                  <a:lnTo>
                    <a:pt x="961" y="1692"/>
                  </a:lnTo>
                  <a:lnTo>
                    <a:pt x="954" y="1691"/>
                  </a:lnTo>
                  <a:lnTo>
                    <a:pt x="948" y="1689"/>
                  </a:lnTo>
                  <a:lnTo>
                    <a:pt x="942" y="1686"/>
                  </a:lnTo>
                  <a:lnTo>
                    <a:pt x="938" y="1682"/>
                  </a:lnTo>
                  <a:lnTo>
                    <a:pt x="933" y="1677"/>
                  </a:lnTo>
                  <a:lnTo>
                    <a:pt x="930" y="1672"/>
                  </a:lnTo>
                  <a:lnTo>
                    <a:pt x="928" y="1665"/>
                  </a:lnTo>
                  <a:lnTo>
                    <a:pt x="928" y="1659"/>
                  </a:lnTo>
                  <a:lnTo>
                    <a:pt x="928" y="1652"/>
                  </a:lnTo>
                  <a:lnTo>
                    <a:pt x="930" y="1646"/>
                  </a:lnTo>
                  <a:lnTo>
                    <a:pt x="933" y="1640"/>
                  </a:lnTo>
                  <a:lnTo>
                    <a:pt x="938" y="1635"/>
                  </a:lnTo>
                  <a:lnTo>
                    <a:pt x="942" y="1631"/>
                  </a:lnTo>
                  <a:lnTo>
                    <a:pt x="948" y="1628"/>
                  </a:lnTo>
                  <a:lnTo>
                    <a:pt x="954" y="1626"/>
                  </a:lnTo>
                  <a:lnTo>
                    <a:pt x="961" y="1625"/>
                  </a:lnTo>
                  <a:close/>
                  <a:moveTo>
                    <a:pt x="1452" y="846"/>
                  </a:moveTo>
                  <a:lnTo>
                    <a:pt x="1450" y="869"/>
                  </a:lnTo>
                  <a:lnTo>
                    <a:pt x="1447" y="893"/>
                  </a:lnTo>
                  <a:lnTo>
                    <a:pt x="1443" y="915"/>
                  </a:lnTo>
                  <a:lnTo>
                    <a:pt x="1439" y="936"/>
                  </a:lnTo>
                  <a:lnTo>
                    <a:pt x="1435" y="957"/>
                  </a:lnTo>
                  <a:lnTo>
                    <a:pt x="1429" y="978"/>
                  </a:lnTo>
                  <a:lnTo>
                    <a:pt x="1423" y="998"/>
                  </a:lnTo>
                  <a:lnTo>
                    <a:pt x="1417" y="1018"/>
                  </a:lnTo>
                  <a:lnTo>
                    <a:pt x="1410" y="1036"/>
                  </a:lnTo>
                  <a:lnTo>
                    <a:pt x="1402" y="1054"/>
                  </a:lnTo>
                  <a:lnTo>
                    <a:pt x="1394" y="1071"/>
                  </a:lnTo>
                  <a:lnTo>
                    <a:pt x="1385" y="1087"/>
                  </a:lnTo>
                  <a:lnTo>
                    <a:pt x="1375" y="1102"/>
                  </a:lnTo>
                  <a:lnTo>
                    <a:pt x="1365" y="1116"/>
                  </a:lnTo>
                  <a:lnTo>
                    <a:pt x="1355" y="1130"/>
                  </a:lnTo>
                  <a:lnTo>
                    <a:pt x="1345" y="1143"/>
                  </a:lnTo>
                  <a:lnTo>
                    <a:pt x="1338" y="1151"/>
                  </a:lnTo>
                  <a:lnTo>
                    <a:pt x="1331" y="1158"/>
                  </a:lnTo>
                  <a:lnTo>
                    <a:pt x="1324" y="1166"/>
                  </a:lnTo>
                  <a:lnTo>
                    <a:pt x="1318" y="1174"/>
                  </a:lnTo>
                  <a:lnTo>
                    <a:pt x="1312" y="1185"/>
                  </a:lnTo>
                  <a:lnTo>
                    <a:pt x="1307" y="1198"/>
                  </a:lnTo>
                  <a:lnTo>
                    <a:pt x="1304" y="1210"/>
                  </a:lnTo>
                  <a:lnTo>
                    <a:pt x="1303" y="1224"/>
                  </a:lnTo>
                  <a:lnTo>
                    <a:pt x="1304" y="1237"/>
                  </a:lnTo>
                  <a:lnTo>
                    <a:pt x="1307" y="1249"/>
                  </a:lnTo>
                  <a:lnTo>
                    <a:pt x="1311" y="1261"/>
                  </a:lnTo>
                  <a:lnTo>
                    <a:pt x="1316" y="1271"/>
                  </a:lnTo>
                  <a:lnTo>
                    <a:pt x="1324" y="1283"/>
                  </a:lnTo>
                  <a:lnTo>
                    <a:pt x="1333" y="1293"/>
                  </a:lnTo>
                  <a:lnTo>
                    <a:pt x="1343" y="1303"/>
                  </a:lnTo>
                  <a:lnTo>
                    <a:pt x="1352" y="1313"/>
                  </a:lnTo>
                  <a:lnTo>
                    <a:pt x="1362" y="1326"/>
                  </a:lnTo>
                  <a:lnTo>
                    <a:pt x="1371" y="1339"/>
                  </a:lnTo>
                  <a:lnTo>
                    <a:pt x="1381" y="1354"/>
                  </a:lnTo>
                  <a:lnTo>
                    <a:pt x="1389" y="1369"/>
                  </a:lnTo>
                  <a:lnTo>
                    <a:pt x="1398" y="1385"/>
                  </a:lnTo>
                  <a:lnTo>
                    <a:pt x="1405" y="1402"/>
                  </a:lnTo>
                  <a:lnTo>
                    <a:pt x="1412" y="1419"/>
                  </a:lnTo>
                  <a:lnTo>
                    <a:pt x="1419" y="1437"/>
                  </a:lnTo>
                  <a:lnTo>
                    <a:pt x="1425" y="1455"/>
                  </a:lnTo>
                  <a:lnTo>
                    <a:pt x="1431" y="1475"/>
                  </a:lnTo>
                  <a:lnTo>
                    <a:pt x="1436" y="1495"/>
                  </a:lnTo>
                  <a:lnTo>
                    <a:pt x="1440" y="1515"/>
                  </a:lnTo>
                  <a:lnTo>
                    <a:pt x="1444" y="1536"/>
                  </a:lnTo>
                  <a:lnTo>
                    <a:pt x="1447" y="1557"/>
                  </a:lnTo>
                  <a:lnTo>
                    <a:pt x="1450" y="1578"/>
                  </a:lnTo>
                  <a:lnTo>
                    <a:pt x="1452" y="1601"/>
                  </a:lnTo>
                  <a:lnTo>
                    <a:pt x="990" y="1601"/>
                  </a:lnTo>
                  <a:lnTo>
                    <a:pt x="992" y="1578"/>
                  </a:lnTo>
                  <a:lnTo>
                    <a:pt x="995" y="1556"/>
                  </a:lnTo>
                  <a:lnTo>
                    <a:pt x="998" y="1534"/>
                  </a:lnTo>
                  <a:lnTo>
                    <a:pt x="1002" y="1513"/>
                  </a:lnTo>
                  <a:lnTo>
                    <a:pt x="1007" y="1492"/>
                  </a:lnTo>
                  <a:lnTo>
                    <a:pt x="1012" y="1472"/>
                  </a:lnTo>
                  <a:lnTo>
                    <a:pt x="1018" y="1452"/>
                  </a:lnTo>
                  <a:lnTo>
                    <a:pt x="1024" y="1433"/>
                  </a:lnTo>
                  <a:lnTo>
                    <a:pt x="1031" y="1415"/>
                  </a:lnTo>
                  <a:lnTo>
                    <a:pt x="1040" y="1397"/>
                  </a:lnTo>
                  <a:lnTo>
                    <a:pt x="1048" y="1380"/>
                  </a:lnTo>
                  <a:lnTo>
                    <a:pt x="1056" y="1365"/>
                  </a:lnTo>
                  <a:lnTo>
                    <a:pt x="1065" y="1348"/>
                  </a:lnTo>
                  <a:lnTo>
                    <a:pt x="1074" y="1334"/>
                  </a:lnTo>
                  <a:lnTo>
                    <a:pt x="1084" y="1321"/>
                  </a:lnTo>
                  <a:lnTo>
                    <a:pt x="1094" y="1308"/>
                  </a:lnTo>
                  <a:lnTo>
                    <a:pt x="1102" y="1300"/>
                  </a:lnTo>
                  <a:lnTo>
                    <a:pt x="1109" y="1293"/>
                  </a:lnTo>
                  <a:lnTo>
                    <a:pt x="1116" y="1285"/>
                  </a:lnTo>
                  <a:lnTo>
                    <a:pt x="1122" y="1277"/>
                  </a:lnTo>
                  <a:lnTo>
                    <a:pt x="1126" y="1271"/>
                  </a:lnTo>
                  <a:lnTo>
                    <a:pt x="1129" y="1265"/>
                  </a:lnTo>
                  <a:lnTo>
                    <a:pt x="1132" y="1259"/>
                  </a:lnTo>
                  <a:lnTo>
                    <a:pt x="1135" y="1253"/>
                  </a:lnTo>
                  <a:lnTo>
                    <a:pt x="1136" y="1246"/>
                  </a:lnTo>
                  <a:lnTo>
                    <a:pt x="1138" y="1239"/>
                  </a:lnTo>
                  <a:lnTo>
                    <a:pt x="1139" y="1231"/>
                  </a:lnTo>
                  <a:lnTo>
                    <a:pt x="1139" y="1224"/>
                  </a:lnTo>
                  <a:lnTo>
                    <a:pt x="1139" y="1217"/>
                  </a:lnTo>
                  <a:lnTo>
                    <a:pt x="1138" y="1210"/>
                  </a:lnTo>
                  <a:lnTo>
                    <a:pt x="1136" y="1203"/>
                  </a:lnTo>
                  <a:lnTo>
                    <a:pt x="1134" y="1196"/>
                  </a:lnTo>
                  <a:lnTo>
                    <a:pt x="1132" y="1189"/>
                  </a:lnTo>
                  <a:lnTo>
                    <a:pt x="1129" y="1183"/>
                  </a:lnTo>
                  <a:lnTo>
                    <a:pt x="1126" y="1177"/>
                  </a:lnTo>
                  <a:lnTo>
                    <a:pt x="1122" y="1172"/>
                  </a:lnTo>
                  <a:lnTo>
                    <a:pt x="1111" y="1158"/>
                  </a:lnTo>
                  <a:lnTo>
                    <a:pt x="1099" y="1145"/>
                  </a:lnTo>
                  <a:lnTo>
                    <a:pt x="1089" y="1133"/>
                  </a:lnTo>
                  <a:lnTo>
                    <a:pt x="1078" y="1119"/>
                  </a:lnTo>
                  <a:lnTo>
                    <a:pt x="1069" y="1104"/>
                  </a:lnTo>
                  <a:lnTo>
                    <a:pt x="1059" y="1089"/>
                  </a:lnTo>
                  <a:lnTo>
                    <a:pt x="1050" y="1073"/>
                  </a:lnTo>
                  <a:lnTo>
                    <a:pt x="1042" y="1056"/>
                  </a:lnTo>
                  <a:lnTo>
                    <a:pt x="1033" y="1038"/>
                  </a:lnTo>
                  <a:lnTo>
                    <a:pt x="1026" y="1019"/>
                  </a:lnTo>
                  <a:lnTo>
                    <a:pt x="1019" y="999"/>
                  </a:lnTo>
                  <a:lnTo>
                    <a:pt x="1013" y="979"/>
                  </a:lnTo>
                  <a:lnTo>
                    <a:pt x="1008" y="959"/>
                  </a:lnTo>
                  <a:lnTo>
                    <a:pt x="1003" y="937"/>
                  </a:lnTo>
                  <a:lnTo>
                    <a:pt x="999" y="916"/>
                  </a:lnTo>
                  <a:lnTo>
                    <a:pt x="995" y="893"/>
                  </a:lnTo>
                  <a:lnTo>
                    <a:pt x="992" y="870"/>
                  </a:lnTo>
                  <a:lnTo>
                    <a:pt x="990" y="846"/>
                  </a:lnTo>
                  <a:lnTo>
                    <a:pt x="1452" y="846"/>
                  </a:lnTo>
                  <a:close/>
                  <a:moveTo>
                    <a:pt x="1224" y="387"/>
                  </a:moveTo>
                  <a:lnTo>
                    <a:pt x="1268" y="388"/>
                  </a:lnTo>
                  <a:lnTo>
                    <a:pt x="1310" y="391"/>
                  </a:lnTo>
                  <a:lnTo>
                    <a:pt x="1352" y="396"/>
                  </a:lnTo>
                  <a:lnTo>
                    <a:pt x="1393" y="404"/>
                  </a:lnTo>
                  <a:lnTo>
                    <a:pt x="1434" y="413"/>
                  </a:lnTo>
                  <a:lnTo>
                    <a:pt x="1473" y="425"/>
                  </a:lnTo>
                  <a:lnTo>
                    <a:pt x="1513" y="438"/>
                  </a:lnTo>
                  <a:lnTo>
                    <a:pt x="1550" y="453"/>
                  </a:lnTo>
                  <a:lnTo>
                    <a:pt x="1587" y="470"/>
                  </a:lnTo>
                  <a:lnTo>
                    <a:pt x="1624" y="488"/>
                  </a:lnTo>
                  <a:lnTo>
                    <a:pt x="1659" y="508"/>
                  </a:lnTo>
                  <a:lnTo>
                    <a:pt x="1692" y="530"/>
                  </a:lnTo>
                  <a:lnTo>
                    <a:pt x="1726" y="554"/>
                  </a:lnTo>
                  <a:lnTo>
                    <a:pt x="1757" y="579"/>
                  </a:lnTo>
                  <a:lnTo>
                    <a:pt x="1787" y="605"/>
                  </a:lnTo>
                  <a:lnTo>
                    <a:pt x="1816" y="632"/>
                  </a:lnTo>
                  <a:lnTo>
                    <a:pt x="1845" y="662"/>
                  </a:lnTo>
                  <a:lnTo>
                    <a:pt x="1871" y="692"/>
                  </a:lnTo>
                  <a:lnTo>
                    <a:pt x="1896" y="723"/>
                  </a:lnTo>
                  <a:lnTo>
                    <a:pt x="1919" y="756"/>
                  </a:lnTo>
                  <a:lnTo>
                    <a:pt x="1940" y="791"/>
                  </a:lnTo>
                  <a:lnTo>
                    <a:pt x="1961" y="825"/>
                  </a:lnTo>
                  <a:lnTo>
                    <a:pt x="1980" y="861"/>
                  </a:lnTo>
                  <a:lnTo>
                    <a:pt x="1996" y="899"/>
                  </a:lnTo>
                  <a:lnTo>
                    <a:pt x="2011" y="937"/>
                  </a:lnTo>
                  <a:lnTo>
                    <a:pt x="2024" y="975"/>
                  </a:lnTo>
                  <a:lnTo>
                    <a:pt x="2035" y="1016"/>
                  </a:lnTo>
                  <a:lnTo>
                    <a:pt x="2045" y="1056"/>
                  </a:lnTo>
                  <a:lnTo>
                    <a:pt x="2052" y="1097"/>
                  </a:lnTo>
                  <a:lnTo>
                    <a:pt x="2057" y="1139"/>
                  </a:lnTo>
                  <a:lnTo>
                    <a:pt x="2060" y="1181"/>
                  </a:lnTo>
                  <a:lnTo>
                    <a:pt x="2062" y="1224"/>
                  </a:lnTo>
                  <a:lnTo>
                    <a:pt x="2060" y="1268"/>
                  </a:lnTo>
                  <a:lnTo>
                    <a:pt x="2057" y="1310"/>
                  </a:lnTo>
                  <a:lnTo>
                    <a:pt x="2052" y="1353"/>
                  </a:lnTo>
                  <a:lnTo>
                    <a:pt x="2045" y="1393"/>
                  </a:lnTo>
                  <a:lnTo>
                    <a:pt x="2035" y="1434"/>
                  </a:lnTo>
                  <a:lnTo>
                    <a:pt x="2024" y="1474"/>
                  </a:lnTo>
                  <a:lnTo>
                    <a:pt x="2011" y="1513"/>
                  </a:lnTo>
                  <a:lnTo>
                    <a:pt x="1996" y="1550"/>
                  </a:lnTo>
                  <a:lnTo>
                    <a:pt x="1980" y="1588"/>
                  </a:lnTo>
                  <a:lnTo>
                    <a:pt x="1961" y="1624"/>
                  </a:lnTo>
                  <a:lnTo>
                    <a:pt x="1940" y="1659"/>
                  </a:lnTo>
                  <a:lnTo>
                    <a:pt x="1919" y="1692"/>
                  </a:lnTo>
                  <a:lnTo>
                    <a:pt x="1896" y="1726"/>
                  </a:lnTo>
                  <a:lnTo>
                    <a:pt x="1871" y="1757"/>
                  </a:lnTo>
                  <a:lnTo>
                    <a:pt x="1845" y="1787"/>
                  </a:lnTo>
                  <a:lnTo>
                    <a:pt x="1816" y="1817"/>
                  </a:lnTo>
                  <a:lnTo>
                    <a:pt x="1787" y="1845"/>
                  </a:lnTo>
                  <a:lnTo>
                    <a:pt x="1757" y="1871"/>
                  </a:lnTo>
                  <a:lnTo>
                    <a:pt x="1726" y="1895"/>
                  </a:lnTo>
                  <a:lnTo>
                    <a:pt x="1692" y="1919"/>
                  </a:lnTo>
                  <a:lnTo>
                    <a:pt x="1659" y="1941"/>
                  </a:lnTo>
                  <a:lnTo>
                    <a:pt x="1624" y="1961"/>
                  </a:lnTo>
                  <a:lnTo>
                    <a:pt x="1587" y="1980"/>
                  </a:lnTo>
                  <a:lnTo>
                    <a:pt x="1550" y="1996"/>
                  </a:lnTo>
                  <a:lnTo>
                    <a:pt x="1513" y="2011"/>
                  </a:lnTo>
                  <a:lnTo>
                    <a:pt x="1473" y="2024"/>
                  </a:lnTo>
                  <a:lnTo>
                    <a:pt x="1434" y="2035"/>
                  </a:lnTo>
                  <a:lnTo>
                    <a:pt x="1393" y="2046"/>
                  </a:lnTo>
                  <a:lnTo>
                    <a:pt x="1352" y="2053"/>
                  </a:lnTo>
                  <a:lnTo>
                    <a:pt x="1310" y="2058"/>
                  </a:lnTo>
                  <a:lnTo>
                    <a:pt x="1268" y="2061"/>
                  </a:lnTo>
                  <a:lnTo>
                    <a:pt x="1224" y="2062"/>
                  </a:lnTo>
                  <a:lnTo>
                    <a:pt x="1181" y="2061"/>
                  </a:lnTo>
                  <a:lnTo>
                    <a:pt x="1138" y="2058"/>
                  </a:lnTo>
                  <a:lnTo>
                    <a:pt x="1097" y="2053"/>
                  </a:lnTo>
                  <a:lnTo>
                    <a:pt x="1056" y="2046"/>
                  </a:lnTo>
                  <a:lnTo>
                    <a:pt x="1015" y="2035"/>
                  </a:lnTo>
                  <a:lnTo>
                    <a:pt x="975" y="2024"/>
                  </a:lnTo>
                  <a:lnTo>
                    <a:pt x="937" y="2011"/>
                  </a:lnTo>
                  <a:lnTo>
                    <a:pt x="898" y="1996"/>
                  </a:lnTo>
                  <a:lnTo>
                    <a:pt x="861" y="1980"/>
                  </a:lnTo>
                  <a:lnTo>
                    <a:pt x="825" y="1961"/>
                  </a:lnTo>
                  <a:lnTo>
                    <a:pt x="790" y="1941"/>
                  </a:lnTo>
                  <a:lnTo>
                    <a:pt x="756" y="1919"/>
                  </a:lnTo>
                  <a:lnTo>
                    <a:pt x="723" y="1895"/>
                  </a:lnTo>
                  <a:lnTo>
                    <a:pt x="692" y="1871"/>
                  </a:lnTo>
                  <a:lnTo>
                    <a:pt x="661" y="1845"/>
                  </a:lnTo>
                  <a:lnTo>
                    <a:pt x="632" y="1817"/>
                  </a:lnTo>
                  <a:lnTo>
                    <a:pt x="605" y="1787"/>
                  </a:lnTo>
                  <a:lnTo>
                    <a:pt x="578" y="1757"/>
                  </a:lnTo>
                  <a:lnTo>
                    <a:pt x="553" y="1726"/>
                  </a:lnTo>
                  <a:lnTo>
                    <a:pt x="530" y="1692"/>
                  </a:lnTo>
                  <a:lnTo>
                    <a:pt x="508" y="1659"/>
                  </a:lnTo>
                  <a:lnTo>
                    <a:pt x="488" y="1624"/>
                  </a:lnTo>
                  <a:lnTo>
                    <a:pt x="470" y="1588"/>
                  </a:lnTo>
                  <a:lnTo>
                    <a:pt x="452" y="1550"/>
                  </a:lnTo>
                  <a:lnTo>
                    <a:pt x="437" y="1513"/>
                  </a:lnTo>
                  <a:lnTo>
                    <a:pt x="424" y="1474"/>
                  </a:lnTo>
                  <a:lnTo>
                    <a:pt x="413" y="1434"/>
                  </a:lnTo>
                  <a:lnTo>
                    <a:pt x="404" y="1393"/>
                  </a:lnTo>
                  <a:lnTo>
                    <a:pt x="396" y="1353"/>
                  </a:lnTo>
                  <a:lnTo>
                    <a:pt x="391" y="1310"/>
                  </a:lnTo>
                  <a:lnTo>
                    <a:pt x="388" y="1268"/>
                  </a:lnTo>
                  <a:lnTo>
                    <a:pt x="387" y="1224"/>
                  </a:lnTo>
                  <a:lnTo>
                    <a:pt x="388" y="1181"/>
                  </a:lnTo>
                  <a:lnTo>
                    <a:pt x="391" y="1139"/>
                  </a:lnTo>
                  <a:lnTo>
                    <a:pt x="396" y="1097"/>
                  </a:lnTo>
                  <a:lnTo>
                    <a:pt x="404" y="1056"/>
                  </a:lnTo>
                  <a:lnTo>
                    <a:pt x="413" y="1016"/>
                  </a:lnTo>
                  <a:lnTo>
                    <a:pt x="424" y="975"/>
                  </a:lnTo>
                  <a:lnTo>
                    <a:pt x="437" y="937"/>
                  </a:lnTo>
                  <a:lnTo>
                    <a:pt x="452" y="899"/>
                  </a:lnTo>
                  <a:lnTo>
                    <a:pt x="470" y="861"/>
                  </a:lnTo>
                  <a:lnTo>
                    <a:pt x="488" y="825"/>
                  </a:lnTo>
                  <a:lnTo>
                    <a:pt x="508" y="791"/>
                  </a:lnTo>
                  <a:lnTo>
                    <a:pt x="530" y="756"/>
                  </a:lnTo>
                  <a:lnTo>
                    <a:pt x="553" y="723"/>
                  </a:lnTo>
                  <a:lnTo>
                    <a:pt x="578" y="692"/>
                  </a:lnTo>
                  <a:lnTo>
                    <a:pt x="605" y="662"/>
                  </a:lnTo>
                  <a:lnTo>
                    <a:pt x="632" y="632"/>
                  </a:lnTo>
                  <a:lnTo>
                    <a:pt x="661" y="605"/>
                  </a:lnTo>
                  <a:lnTo>
                    <a:pt x="692" y="579"/>
                  </a:lnTo>
                  <a:lnTo>
                    <a:pt x="723" y="554"/>
                  </a:lnTo>
                  <a:lnTo>
                    <a:pt x="756" y="530"/>
                  </a:lnTo>
                  <a:lnTo>
                    <a:pt x="790" y="508"/>
                  </a:lnTo>
                  <a:lnTo>
                    <a:pt x="825" y="488"/>
                  </a:lnTo>
                  <a:lnTo>
                    <a:pt x="861" y="470"/>
                  </a:lnTo>
                  <a:lnTo>
                    <a:pt x="898" y="453"/>
                  </a:lnTo>
                  <a:lnTo>
                    <a:pt x="937" y="438"/>
                  </a:lnTo>
                  <a:lnTo>
                    <a:pt x="975" y="425"/>
                  </a:lnTo>
                  <a:lnTo>
                    <a:pt x="1015" y="413"/>
                  </a:lnTo>
                  <a:lnTo>
                    <a:pt x="1056" y="404"/>
                  </a:lnTo>
                  <a:lnTo>
                    <a:pt x="1097" y="396"/>
                  </a:lnTo>
                  <a:lnTo>
                    <a:pt x="1138" y="391"/>
                  </a:lnTo>
                  <a:lnTo>
                    <a:pt x="1181" y="388"/>
                  </a:lnTo>
                  <a:lnTo>
                    <a:pt x="1224" y="387"/>
                  </a:lnTo>
                  <a:close/>
                </a:path>
              </a:pathLst>
            </a:custGeom>
            <a:solidFill>
              <a:schemeClr val="accent1">
                <a:lumMod val="7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48" name="Group 10"/>
          <p:cNvGrpSpPr/>
          <p:nvPr/>
        </p:nvGrpSpPr>
        <p:grpSpPr>
          <a:xfrm>
            <a:off x="4711383" y="4113530"/>
            <a:ext cx="2767330" cy="478790"/>
            <a:chOff x="4383584" y="10884560"/>
            <a:chExt cx="6126514" cy="1212098"/>
          </a:xfrm>
          <a:solidFill>
            <a:srgbClr val="3FA980"/>
          </a:solidFill>
        </p:grpSpPr>
        <p:sp>
          <p:nvSpPr>
            <p:cNvPr id="49" name="Rectangle 11"/>
            <p:cNvSpPr/>
            <p:nvPr/>
          </p:nvSpPr>
          <p:spPr>
            <a:xfrm>
              <a:off x="4383584" y="10884560"/>
              <a:ext cx="6126514" cy="1212098"/>
            </a:xfrm>
            <a:prstGeom prst="rect">
              <a:avLst/>
            </a:prstGeom>
            <a:grpFill/>
            <a:ln w="12700">
              <a:solidFill>
                <a:srgbClr val="74A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50" name="TextBox 55"/>
            <p:cNvSpPr txBox="1"/>
            <p:nvPr/>
          </p:nvSpPr>
          <p:spPr>
            <a:xfrm>
              <a:off x="4643842" y="11048935"/>
              <a:ext cx="5718462" cy="932753"/>
            </a:xfrm>
            <a:prstGeom prst="rect">
              <a:avLst/>
            </a:prstGeom>
            <a:solidFill>
              <a:srgbClr val="3FA980"/>
            </a:solidFill>
            <a:ln>
              <a:noFill/>
            </a:ln>
          </p:spPr>
          <p:txBody>
            <a:bodyPr wrap="none" rtlCol="0">
              <a:spAutoFit/>
            </a:bodyPr>
            <a:lstStyle/>
            <a:p>
              <a:pPr lvl="0" algn="ctr">
                <a:buClrTx/>
                <a:buSzTx/>
                <a:buFontTx/>
              </a:pPr>
              <a:r>
                <a:rPr lang="zh-CN" altLang="en-US" b="1" spc="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湖北广电玖云大数据</a:t>
              </a:r>
            </a:p>
          </p:txBody>
        </p:sp>
      </p:grpSp>
    </p:spTree>
  </p:cSld>
  <p:clrMapOvr>
    <a:masterClrMapping/>
  </p:clrMapOvr>
  <p:transition spd="slow" advTm="1000"/>
  <p:timing>
    <p:tnLst>
      <p:par>
        <p:cTn id="1" dur="indefinite" restart="never" nodeType="tmRoot"/>
      </p:par>
    </p:tnLst>
    <p:bldLst>
      <p:bldP spid="20" grpId="0" animBg="1"/>
      <p:bldP spid="22" grpId="0" animBg="1"/>
      <p:bldP spid="25" grpId="0"/>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0108"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933315" y="1205865"/>
            <a:ext cx="2477135" cy="347980"/>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3、最美乡村（社区）模块</a:t>
            </a:r>
          </a:p>
        </p:txBody>
      </p:sp>
      <p:grpSp>
        <p:nvGrpSpPr>
          <p:cNvPr id="3" name="组合 2"/>
          <p:cNvGrpSpPr/>
          <p:nvPr/>
        </p:nvGrpSpPr>
        <p:grpSpPr>
          <a:xfrm>
            <a:off x="2002155" y="1811655"/>
            <a:ext cx="8185785" cy="4722495"/>
            <a:chOff x="3385" y="2853"/>
            <a:chExt cx="12891" cy="7437"/>
          </a:xfrm>
        </p:grpSpPr>
        <p:sp>
          <p:nvSpPr>
            <p:cNvPr id="6" name="文本框 5"/>
            <p:cNvSpPr txBox="1"/>
            <p:nvPr/>
          </p:nvSpPr>
          <p:spPr>
            <a:xfrm>
              <a:off x="10477" y="2954"/>
              <a:ext cx="5799" cy="5633"/>
            </a:xfrm>
            <a:prstGeom prst="rect">
              <a:avLst/>
            </a:prstGeom>
            <a:noFill/>
            <a:ln w="9525">
              <a:noFill/>
            </a:ln>
          </p:spPr>
          <p:txBody>
            <a:bodyPr wrap="square">
              <a:spAutoFit/>
            </a:bodyPr>
            <a:lstStyle/>
            <a:p>
              <a:pPr indent="457200" algn="just" fontAlgn="auto">
                <a:lnSpc>
                  <a:spcPct val="140000"/>
                </a:lnSpc>
                <a:extLst>
                  <a:ext uri="{35155182-B16C-46BC-9424-99874614C6A1}">
                    <wpsdc:indentchars xmlns:wpsdc="http://www.wps.cn/officeDocument/2017/drawingmlCustomData" xmlns="" val="200" checksum="59296752"/>
                  </a:ext>
                </a:extLst>
              </a:pPr>
              <a:r>
                <a:rPr lang="zh-CN" b="1" dirty="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最美乡村（社区）模块以在线发布方式推动乡村基层组织的村务公开、财务公开，对公告、公示类信息进行常态化的发布和意见征集，加强基层群众对基层组织的信任度，提升基层施政透明度和执政能力。通过展示乡村、区域人文风光和特色美景，弘扬优秀传统文化，传播乡风文明、促进文旅发展。</a:t>
              </a:r>
            </a:p>
          </p:txBody>
        </p:sp>
        <p:pic>
          <p:nvPicPr>
            <p:cNvPr id="12" name="图片 -2147482615" descr="C:\Users\apple\AppData\Local\Temp\WeChat Files\7e56f3339a9e6a7f9f3efc40df7df13.png"/>
            <p:cNvPicPr>
              <a:picLocks noChangeAspect="1"/>
            </p:cNvPicPr>
            <p:nvPr/>
          </p:nvPicPr>
          <p:blipFill>
            <a:blip r:embed="rId4"/>
            <a:stretch>
              <a:fillRect/>
            </a:stretch>
          </p:blipFill>
          <p:spPr>
            <a:xfrm>
              <a:off x="3385" y="6779"/>
              <a:ext cx="6235" cy="3511"/>
            </a:xfrm>
            <a:prstGeom prst="rect">
              <a:avLst/>
            </a:prstGeom>
            <a:noFill/>
            <a:ln w="41275">
              <a:solidFill>
                <a:srgbClr val="3FA97F"/>
              </a:solidFill>
            </a:ln>
            <a:effectLst>
              <a:outerShdw blurRad="317500" dist="152400" dir="5400000" sx="97000" sy="97000" rotWithShape="0">
                <a:prstClr val="black">
                  <a:alpha val="10000"/>
                </a:prstClr>
              </a:outerShdw>
            </a:effectLst>
          </p:spPr>
        </p:pic>
        <p:pic>
          <p:nvPicPr>
            <p:cNvPr id="5" name="图片 11" descr="C:\Users\apple\AppData\Local\Temp\WeChat Files\90f74676a049ec9010b3d020e30ccc6.png"/>
            <p:cNvPicPr>
              <a:picLocks noChangeAspect="1"/>
            </p:cNvPicPr>
            <p:nvPr/>
          </p:nvPicPr>
          <p:blipFill>
            <a:blip r:embed="rId5"/>
            <a:stretch>
              <a:fillRect/>
            </a:stretch>
          </p:blipFill>
          <p:spPr>
            <a:xfrm>
              <a:off x="3385" y="2853"/>
              <a:ext cx="6261" cy="3520"/>
            </a:xfrm>
            <a:prstGeom prst="rect">
              <a:avLst/>
            </a:prstGeom>
            <a:noFill/>
            <a:ln w="41275">
              <a:solidFill>
                <a:srgbClr val="3FA97F"/>
              </a:solidFill>
            </a:ln>
            <a:effectLst>
              <a:outerShdw blurRad="317500" dist="152400" dir="5400000" sx="97000" sy="97000" rotWithShape="0">
                <a:prstClr val="black">
                  <a:alpha val="10000"/>
                </a:prstClr>
              </a:outerShdw>
            </a:effectLst>
          </p:spPr>
        </p:pic>
      </p:grpSp>
    </p:spTree>
  </p:cSld>
  <p:clrMapOvr>
    <a:masterClrMapping/>
  </p:clrMapOvr>
  <p:transition spd="slow" advTm="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6140"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933315" y="1205865"/>
            <a:ext cx="2477135" cy="347980"/>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4、初心在基层模块</a:t>
            </a:r>
          </a:p>
        </p:txBody>
      </p:sp>
      <p:grpSp>
        <p:nvGrpSpPr>
          <p:cNvPr id="12" name="组合 11"/>
          <p:cNvGrpSpPr/>
          <p:nvPr/>
        </p:nvGrpSpPr>
        <p:grpSpPr>
          <a:xfrm>
            <a:off x="1343660" y="1821815"/>
            <a:ext cx="9502775" cy="4860925"/>
            <a:chOff x="1868" y="2869"/>
            <a:chExt cx="14965" cy="7655"/>
          </a:xfrm>
        </p:grpSpPr>
        <p:sp>
          <p:nvSpPr>
            <p:cNvPr id="6" name="文本框 5"/>
            <p:cNvSpPr txBox="1"/>
            <p:nvPr/>
          </p:nvSpPr>
          <p:spPr>
            <a:xfrm>
              <a:off x="9622" y="2869"/>
              <a:ext cx="7211" cy="6073"/>
            </a:xfrm>
            <a:prstGeom prst="rect">
              <a:avLst/>
            </a:prstGeom>
            <a:noFill/>
            <a:ln w="9525">
              <a:noFill/>
            </a:ln>
          </p:spPr>
          <p:txBody>
            <a:bodyPr wrap="square">
              <a:spAutoFit/>
            </a:bodyPr>
            <a:lstStyle/>
            <a:p>
              <a:pPr indent="457200" algn="just" fontAlgn="auto">
                <a:lnSpc>
                  <a:spcPct val="170000"/>
                </a:lnSpc>
                <a:extLst>
                  <a:ext uri="{35155182-B16C-46BC-9424-99874614C6A1}">
                    <wpsdc:indentchars xmlns:wpsdc="http://www.wps.cn/officeDocument/2017/drawingmlCustomData" xmlns="" val="200" checksum="59296752"/>
                  </a:ext>
                </a:extLst>
              </a:pPr>
              <a:r>
                <a:rPr lang="zh-CN" b="1" dirty="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作为智慧党建的一部分，初心在基层模块包含了组织介绍、活动集锦、党员先锋、荆楚楷模和云课堂等栏目。记录基层党支部每一次党建活动学习情况，让党建随时“有案可查”；展示行政区内所有支部活动信息；展示先进党员、优秀事迹的宣传图册或视频；展示本地荆楚时代风范、劳动楷模；展示党员学习资料，提供线上学习渠道。</a:t>
              </a:r>
            </a:p>
          </p:txBody>
        </p:sp>
        <p:pic>
          <p:nvPicPr>
            <p:cNvPr id="11" name="图片 14" descr="C:\Users\apple\AppData\Local\Temp\WeChat Files\1bfd2eeea14e2ba67edc271a6126c7a.jpg"/>
            <p:cNvPicPr>
              <a:picLocks noChangeAspect="1"/>
            </p:cNvPicPr>
            <p:nvPr/>
          </p:nvPicPr>
          <p:blipFill>
            <a:blip r:embed="rId5"/>
            <a:stretch>
              <a:fillRect/>
            </a:stretch>
          </p:blipFill>
          <p:spPr>
            <a:xfrm>
              <a:off x="1868" y="6913"/>
              <a:ext cx="6437" cy="3611"/>
            </a:xfrm>
            <a:prstGeom prst="rect">
              <a:avLst/>
            </a:prstGeom>
            <a:noFill/>
            <a:ln w="41275">
              <a:solidFill>
                <a:srgbClr val="3FA97F"/>
              </a:solidFill>
            </a:ln>
            <a:effectLst>
              <a:outerShdw blurRad="317500" dist="152400" dir="5400000" sx="97000" sy="97000" rotWithShape="0">
                <a:prstClr val="black">
                  <a:alpha val="10000"/>
                </a:prstClr>
              </a:outerShdw>
            </a:effectLst>
          </p:spPr>
        </p:pic>
        <p:graphicFrame>
          <p:nvGraphicFramePr>
            <p:cNvPr id="3" name="对象 2"/>
            <p:cNvGraphicFramePr>
              <a:graphicFrameLocks/>
            </p:cNvGraphicFramePr>
            <p:nvPr/>
          </p:nvGraphicFramePr>
          <p:xfrm>
            <a:off x="1868" y="2907"/>
            <a:ext cx="6435" cy="3622"/>
          </p:xfrm>
          <a:graphic>
            <a:graphicData uri="http://schemas.openxmlformats.org/presentationml/2006/ole">
              <p:oleObj spid="_x0000_s1025" r:id="rId6" imgW="4898649" imgH="2741852" progId="Word.Document.12">
                <p:embed/>
              </p:oleObj>
            </a:graphicData>
          </a:graphic>
        </p:graphicFrame>
      </p:grpSp>
    </p:spTree>
  </p:cSld>
  <p:clrMapOvr>
    <a:masterClrMapping/>
  </p:clrMapOvr>
  <p:transition spd="slow" advTm="1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6140"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933315" y="1205865"/>
            <a:ext cx="2477135" cy="347980"/>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5、民呼我应模块</a:t>
            </a:r>
          </a:p>
        </p:txBody>
      </p:sp>
      <p:grpSp>
        <p:nvGrpSpPr>
          <p:cNvPr id="11" name="组合 10"/>
          <p:cNvGrpSpPr/>
          <p:nvPr/>
        </p:nvGrpSpPr>
        <p:grpSpPr>
          <a:xfrm>
            <a:off x="1146493" y="1821815"/>
            <a:ext cx="9897110" cy="4806950"/>
            <a:chOff x="2017" y="2869"/>
            <a:chExt cx="15586" cy="7570"/>
          </a:xfrm>
        </p:grpSpPr>
        <p:sp>
          <p:nvSpPr>
            <p:cNvPr id="6" name="文本框 5"/>
            <p:cNvSpPr txBox="1"/>
            <p:nvPr/>
          </p:nvSpPr>
          <p:spPr>
            <a:xfrm>
              <a:off x="9444" y="2869"/>
              <a:ext cx="8159" cy="5378"/>
            </a:xfrm>
            <a:prstGeom prst="rect">
              <a:avLst/>
            </a:prstGeom>
            <a:noFill/>
            <a:ln w="9525">
              <a:noFill/>
            </a:ln>
          </p:spPr>
          <p:txBody>
            <a:bodyPr wrap="square">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b="1" dirty="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民呼我应模块以为民、便民、利民为服务宗旨，为居民提供各类方便、快捷的服务，通过视频报障和在线工单的形式，与物业服务联动，实现群众的基本办事诉求，主要包括视频报事、物业服务、微邻里、生活服务和志愿服务等模块。用户可以通过机顶盒+摄像头与网格人员视频通话，并通过视频通话记录形成工单，将工单同步上传到上级部门，机顶盒同步跟踪工单状态。</a:t>
              </a:r>
            </a:p>
          </p:txBody>
        </p:sp>
        <p:pic>
          <p:nvPicPr>
            <p:cNvPr id="2" name="图片 15" descr="C:\Users\apple\Desktop\项目管理\两个中心进万家\两个中心全省版本\省级版本UI图\呼与应\呼与应.jpg"/>
            <p:cNvPicPr>
              <a:picLocks noChangeAspect="1"/>
            </p:cNvPicPr>
            <p:nvPr/>
          </p:nvPicPr>
          <p:blipFill>
            <a:blip r:embed="rId4"/>
            <a:stretch>
              <a:fillRect/>
            </a:stretch>
          </p:blipFill>
          <p:spPr>
            <a:xfrm>
              <a:off x="2017" y="2869"/>
              <a:ext cx="6497" cy="3651"/>
            </a:xfrm>
            <a:prstGeom prst="rect">
              <a:avLst/>
            </a:prstGeom>
            <a:noFill/>
            <a:ln w="41275">
              <a:solidFill>
                <a:srgbClr val="3FA97F"/>
              </a:solidFill>
            </a:ln>
          </p:spPr>
        </p:pic>
        <p:pic>
          <p:nvPicPr>
            <p:cNvPr id="4" name="图片 17" descr="C:\Users\apple\Desktop\项目管理\两个中心进万家\两个中心全省版本\省级版本UI图\呼与应\物业服务-我的呼.jpg"/>
            <p:cNvPicPr>
              <a:picLocks noChangeAspect="1"/>
            </p:cNvPicPr>
            <p:nvPr/>
          </p:nvPicPr>
          <p:blipFill>
            <a:blip r:embed="rId5"/>
            <a:stretch>
              <a:fillRect/>
            </a:stretch>
          </p:blipFill>
          <p:spPr>
            <a:xfrm>
              <a:off x="2017" y="6831"/>
              <a:ext cx="6498" cy="3608"/>
            </a:xfrm>
            <a:prstGeom prst="rect">
              <a:avLst/>
            </a:prstGeom>
            <a:noFill/>
            <a:ln w="41275">
              <a:solidFill>
                <a:srgbClr val="3FA97F"/>
              </a:solidFill>
            </a:ln>
          </p:spPr>
        </p:pic>
      </p:grpSp>
    </p:spTree>
  </p:cSld>
  <p:clrMapOvr>
    <a:masterClrMapping/>
  </p:clrMapOvr>
  <p:transition spd="slow"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6140"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933315" y="1205865"/>
            <a:ext cx="2477135" cy="347980"/>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鄂汇办</a:t>
            </a:r>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模块</a:t>
            </a:r>
          </a:p>
        </p:txBody>
      </p:sp>
      <p:grpSp>
        <p:nvGrpSpPr>
          <p:cNvPr id="14" name="组合 13"/>
          <p:cNvGrpSpPr/>
          <p:nvPr/>
        </p:nvGrpSpPr>
        <p:grpSpPr>
          <a:xfrm>
            <a:off x="1183958" y="1739265"/>
            <a:ext cx="9822180" cy="4765040"/>
            <a:chOff x="1849" y="2739"/>
            <a:chExt cx="15468" cy="7504"/>
          </a:xfrm>
        </p:grpSpPr>
        <p:sp>
          <p:nvSpPr>
            <p:cNvPr id="6" name="文本框 5"/>
            <p:cNvSpPr txBox="1"/>
            <p:nvPr/>
          </p:nvSpPr>
          <p:spPr>
            <a:xfrm>
              <a:off x="9325" y="2739"/>
              <a:ext cx="7992" cy="6033"/>
            </a:xfrm>
            <a:prstGeom prst="rect">
              <a:avLst/>
            </a:prstGeom>
            <a:noFill/>
            <a:ln w="9525">
              <a:noFill/>
            </a:ln>
          </p:spPr>
          <p:txBody>
            <a:bodyPr wrap="square">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b="1" dirty="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深化“放管服”改革举措，推动政务服务下沉，特别是针对社保、公安、房产、民政等与村民生活息息相关的高频受理服务事项，鄂汇办模块通过对接楚天云鄂汇办平台，在电视大屏端进行服务入口和受理流程的一体化封装，促进“网上办、马上办、一次办、就近办”。</a:t>
              </a:r>
            </a:p>
            <a:p>
              <a:pPr indent="457200" algn="just" fontAlgn="auto">
                <a:lnSpc>
                  <a:spcPct val="150000"/>
                </a:lnSpc>
                <a:extLst>
                  <a:ext uri="{35155182-B16C-46BC-9424-99874614C6A1}">
                    <wpsdc:indentchars xmlns:wpsdc="http://www.wps.cn/officeDocument/2017/drawingmlCustomData" xmlns="" val="200" checksum="59296752"/>
                  </a:ext>
                </a:extLst>
              </a:pPr>
              <a:r>
                <a:rPr lang="zh-CN" b="1" dirty="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考虑到基层群众信息化应用能力的实际情况，还提供帮办、代办等托管性政务服务，实现“上门办”，真正解决乡村公共服务的切实困难。</a:t>
              </a:r>
            </a:p>
          </p:txBody>
        </p:sp>
        <p:graphicFrame>
          <p:nvGraphicFramePr>
            <p:cNvPr id="3" name="对象 2"/>
            <p:cNvGraphicFramePr>
              <a:graphicFrameLocks/>
            </p:cNvGraphicFramePr>
            <p:nvPr/>
          </p:nvGraphicFramePr>
          <p:xfrm>
            <a:off x="1849" y="6637"/>
            <a:ext cx="6497" cy="3606"/>
          </p:xfrm>
          <a:graphic>
            <a:graphicData uri="http://schemas.openxmlformats.org/presentationml/2006/ole">
              <p:oleObj spid="_x0000_s37890" r:id="rId5" imgW="4829843" imgH="2706211" progId="Word.Document.12">
                <p:embed/>
              </p:oleObj>
            </a:graphicData>
          </a:graphic>
        </p:graphicFrame>
        <p:graphicFrame>
          <p:nvGraphicFramePr>
            <p:cNvPr id="12" name="对象 11"/>
            <p:cNvGraphicFramePr>
              <a:graphicFrameLocks/>
            </p:cNvGraphicFramePr>
            <p:nvPr/>
          </p:nvGraphicFramePr>
          <p:xfrm>
            <a:off x="1849" y="2739"/>
            <a:ext cx="6497" cy="3606"/>
          </p:xfrm>
          <a:graphic>
            <a:graphicData uri="http://schemas.openxmlformats.org/presentationml/2006/ole">
              <p:oleObj spid="_x0000_s37889" r:id="rId6" imgW="4845053" imgH="2712331" progId="Word.Document.12">
                <p:embed/>
              </p:oleObj>
            </a:graphicData>
          </a:graphic>
        </p:graphicFrame>
      </p:grpSp>
    </p:spTree>
  </p:cSld>
  <p:clrMapOvr>
    <a:masterClrMapping/>
  </p:clrMapOvr>
  <p:transition spd="slow" advTm="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6140"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933315" y="1205865"/>
            <a:ext cx="2477135" cy="347980"/>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应急广播</a:t>
            </a:r>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模块</a:t>
            </a:r>
          </a:p>
        </p:txBody>
      </p:sp>
      <p:grpSp>
        <p:nvGrpSpPr>
          <p:cNvPr id="11" name="组合 10"/>
          <p:cNvGrpSpPr/>
          <p:nvPr/>
        </p:nvGrpSpPr>
        <p:grpSpPr>
          <a:xfrm>
            <a:off x="1185545" y="1739265"/>
            <a:ext cx="9820910" cy="4764830"/>
            <a:chOff x="1867" y="2739"/>
            <a:chExt cx="15466" cy="7504"/>
          </a:xfrm>
        </p:grpSpPr>
        <p:sp>
          <p:nvSpPr>
            <p:cNvPr id="6" name="文本框 5"/>
            <p:cNvSpPr txBox="1"/>
            <p:nvPr/>
          </p:nvSpPr>
          <p:spPr>
            <a:xfrm>
              <a:off x="10049" y="2739"/>
              <a:ext cx="7284" cy="5726"/>
            </a:xfrm>
            <a:prstGeom prst="rect">
              <a:avLst/>
            </a:prstGeom>
            <a:noFill/>
            <a:ln w="9525">
              <a:noFill/>
            </a:ln>
          </p:spPr>
          <p:txBody>
            <a:bodyPr wrap="square">
              <a:spAutoFit/>
            </a:bodyPr>
            <a:lstStyle/>
            <a:p>
              <a:pPr indent="457200" algn="just" fontAlgn="auto">
                <a:lnSpc>
                  <a:spcPct val="160000"/>
                </a:lnSpc>
                <a:extLst>
                  <a:ext uri="{35155182-B16C-46BC-9424-99874614C6A1}">
                    <wpsdc:indentchars xmlns:wpsdc="http://www.wps.cn/officeDocument/2017/drawingmlCustomData" xmlns="" val="200" checksum="59296752"/>
                  </a:ext>
                </a:extLst>
              </a:pPr>
              <a:r>
                <a:rPr lang="zh-CN" b="1" dirty="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应急广播是公共文化服务体系建设的重要内容和宣传教育的重要渠道。已经建设应急广播系统的地区，可以在城乡户外更大范围内推送来自于各对接平台的活动资讯，开展文明实践宣传教育等。社区内安装好大喇叭、LED 大屏等设备之后，遇见突发紧急情况可通过管理平台发送应急广播、预警通知，简化了人工耗时提高了灵活性和安全性。</a:t>
              </a:r>
            </a:p>
          </p:txBody>
        </p:sp>
        <p:graphicFrame>
          <p:nvGraphicFramePr>
            <p:cNvPr id="2" name="对象 1"/>
            <p:cNvGraphicFramePr>
              <a:graphicFrameLocks/>
            </p:cNvGraphicFramePr>
            <p:nvPr/>
          </p:nvGraphicFramePr>
          <p:xfrm>
            <a:off x="1867" y="2739"/>
            <a:ext cx="6497" cy="3606"/>
          </p:xfrm>
          <a:graphic>
            <a:graphicData uri="http://schemas.openxmlformats.org/presentationml/2006/ole">
              <p:oleObj spid="_x0000_s41985" r:id="rId5" imgW="4942220" imgH="3241562" progId="Word.Document.12">
                <p:embed/>
              </p:oleObj>
            </a:graphicData>
          </a:graphic>
        </p:graphicFrame>
        <p:pic>
          <p:nvPicPr>
            <p:cNvPr id="5" name="图片 4"/>
            <p:cNvPicPr>
              <a:picLocks noChangeAspect="1"/>
            </p:cNvPicPr>
            <p:nvPr/>
          </p:nvPicPr>
          <p:blipFill>
            <a:blip r:embed="rId6"/>
            <a:srcRect t="-9" b="13005"/>
            <a:stretch>
              <a:fillRect/>
            </a:stretch>
          </p:blipFill>
          <p:spPr>
            <a:xfrm>
              <a:off x="1867" y="6637"/>
              <a:ext cx="6497" cy="3606"/>
            </a:xfrm>
            <a:prstGeom prst="rect">
              <a:avLst/>
            </a:prstGeom>
            <a:ln w="41275" cmpd="sng">
              <a:solidFill>
                <a:srgbClr val="3FA97E"/>
              </a:solidFill>
              <a:prstDash val="solid"/>
            </a:ln>
          </p:spPr>
        </p:pic>
      </p:grpSp>
    </p:spTree>
  </p:cSld>
  <p:clrMapOvr>
    <a:masterClrMapping/>
  </p:clrMapOvr>
  <p:transition spd="slow"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85640" y="384810"/>
            <a:ext cx="3230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三、项目应用情况</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521773" y="1909326"/>
            <a:ext cx="9147175" cy="3224530"/>
            <a:chOff x="1472285" y="1909326"/>
            <a:chExt cx="9147175" cy="3224530"/>
          </a:xfrm>
        </p:grpSpPr>
        <p:grpSp>
          <p:nvGrpSpPr>
            <p:cNvPr id="3" name="组合 2"/>
            <p:cNvGrpSpPr/>
            <p:nvPr/>
          </p:nvGrpSpPr>
          <p:grpSpPr>
            <a:xfrm>
              <a:off x="1472285" y="1909326"/>
              <a:ext cx="5770487" cy="3189438"/>
              <a:chOff x="3306" y="3007"/>
              <a:chExt cx="12397" cy="5023"/>
            </a:xfrm>
          </p:grpSpPr>
          <p:sp>
            <p:nvSpPr>
              <p:cNvPr id="33" name="矩形 32"/>
              <p:cNvSpPr/>
              <p:nvPr/>
            </p:nvSpPr>
            <p:spPr>
              <a:xfrm>
                <a:off x="3306" y="3231"/>
                <a:ext cx="12397" cy="1231"/>
              </a:xfrm>
              <a:prstGeom prst="rect">
                <a:avLst/>
              </a:prstGeom>
              <a:solidFill>
                <a:srgbClr val="E0ECF7"/>
              </a:solidFill>
              <a:ln w="31750">
                <a:solidFill>
                  <a:srgbClr val="3FA97F"/>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任意多边形: 形状 33"/>
              <p:cNvSpPr/>
              <p:nvPr/>
            </p:nvSpPr>
            <p:spPr>
              <a:xfrm>
                <a:off x="7817" y="3007"/>
                <a:ext cx="3376" cy="581"/>
              </a:xfrm>
              <a:custGeom>
                <a:avLst/>
                <a:gdLst>
                  <a:gd name="connsiteX0" fmla="*/ 0 w 3520439"/>
                  <a:gd name="connsiteY0" fmla="*/ 73801 h 442800"/>
                  <a:gd name="connsiteX1" fmla="*/ 73801 w 3520439"/>
                  <a:gd name="connsiteY1" fmla="*/ 0 h 442800"/>
                  <a:gd name="connsiteX2" fmla="*/ 3446638 w 3520439"/>
                  <a:gd name="connsiteY2" fmla="*/ 0 h 442800"/>
                  <a:gd name="connsiteX3" fmla="*/ 3520439 w 3520439"/>
                  <a:gd name="connsiteY3" fmla="*/ 73801 h 442800"/>
                  <a:gd name="connsiteX4" fmla="*/ 3520439 w 3520439"/>
                  <a:gd name="connsiteY4" fmla="*/ 368999 h 442800"/>
                  <a:gd name="connsiteX5" fmla="*/ 3446638 w 3520439"/>
                  <a:gd name="connsiteY5" fmla="*/ 442800 h 442800"/>
                  <a:gd name="connsiteX6" fmla="*/ 73801 w 3520439"/>
                  <a:gd name="connsiteY6" fmla="*/ 442800 h 442800"/>
                  <a:gd name="connsiteX7" fmla="*/ 0 w 3520439"/>
                  <a:gd name="connsiteY7" fmla="*/ 368999 h 442800"/>
                  <a:gd name="connsiteX8" fmla="*/ 0 w 3520439"/>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439" h="442800">
                    <a:moveTo>
                      <a:pt x="0" y="73801"/>
                    </a:moveTo>
                    <a:cubicBezTo>
                      <a:pt x="0" y="33042"/>
                      <a:pt x="33042" y="0"/>
                      <a:pt x="73801" y="0"/>
                    </a:cubicBezTo>
                    <a:lnTo>
                      <a:pt x="3446638" y="0"/>
                    </a:lnTo>
                    <a:cubicBezTo>
                      <a:pt x="3487397" y="0"/>
                      <a:pt x="3520439" y="33042"/>
                      <a:pt x="3520439" y="73801"/>
                    </a:cubicBezTo>
                    <a:lnTo>
                      <a:pt x="3520439" y="368999"/>
                    </a:lnTo>
                    <a:cubicBezTo>
                      <a:pt x="3520439" y="409758"/>
                      <a:pt x="3487397" y="442800"/>
                      <a:pt x="3446638" y="442800"/>
                    </a:cubicBezTo>
                    <a:lnTo>
                      <a:pt x="73801" y="442800"/>
                    </a:lnTo>
                    <a:cubicBezTo>
                      <a:pt x="33042" y="442800"/>
                      <a:pt x="0" y="409758"/>
                      <a:pt x="0" y="368999"/>
                    </a:cubicBezTo>
                    <a:lnTo>
                      <a:pt x="0" y="73801"/>
                    </a:lnTo>
                    <a:close/>
                  </a:path>
                </a:pathLst>
              </a:custGeom>
              <a:solidFill>
                <a:srgbClr val="3FA97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sz="1600" b="1" dirty="0">
                    <a:solidFill>
                      <a:schemeClr val="bg1"/>
                    </a:solidFill>
                    <a:effectLst/>
                    <a:latin typeface="微软雅黑" panose="020B0503020204020204" pitchFamily="34" charset="-122"/>
                    <a:ea typeface="微软雅黑" panose="020B0503020204020204" pitchFamily="34" charset="-122"/>
                    <a:sym typeface="+mn-ea"/>
                  </a:rPr>
                  <a:t>第一年</a:t>
                </a:r>
              </a:p>
            </p:txBody>
          </p:sp>
          <p:sp>
            <p:nvSpPr>
              <p:cNvPr id="35" name="文本框 34"/>
              <p:cNvSpPr txBox="1"/>
              <p:nvPr/>
            </p:nvSpPr>
            <p:spPr>
              <a:xfrm>
                <a:off x="3306" y="3751"/>
                <a:ext cx="12397" cy="459"/>
              </a:xfrm>
              <a:prstGeom prst="rect">
                <a:avLst/>
              </a:prstGeom>
              <a:noFill/>
            </p:spPr>
            <p:txBody>
              <a:bodyPr wrap="square" rtlCol="0">
                <a:spAutoFit/>
              </a:bodyPr>
              <a:lstStyle/>
              <a:p>
                <a:pPr algn="ctr">
                  <a:lnSpc>
                    <a:spcPct val="100000"/>
                  </a:lnSpc>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发展300个行政村、30个</a:t>
                </a:r>
                <a:r>
                  <a:rPr lang="zh-CN" altLang="en-US" sz="1300" b="1" dirty="0" smtClean="0">
                    <a:solidFill>
                      <a:schemeClr val="tx1">
                        <a:lumMod val="75000"/>
                        <a:lumOff val="25000"/>
                      </a:schemeClr>
                    </a:solidFill>
                    <a:latin typeface="微软雅黑" panose="020B0503020204020204" pitchFamily="34" charset="-122"/>
                    <a:ea typeface="微软雅黑" panose="020B0503020204020204" pitchFamily="34" charset="-122"/>
                  </a:rPr>
                  <a:t>街道</a:t>
                </a:r>
                <a:endPar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3306" y="5049"/>
                <a:ext cx="12356" cy="1231"/>
              </a:xfrm>
              <a:prstGeom prst="rect">
                <a:avLst/>
              </a:prstGeom>
              <a:solidFill>
                <a:srgbClr val="E0ECF7"/>
              </a:solidFill>
              <a:ln w="31750">
                <a:solidFill>
                  <a:srgbClr val="3FA97F"/>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任意多边形: 形状 36"/>
              <p:cNvSpPr/>
              <p:nvPr/>
            </p:nvSpPr>
            <p:spPr>
              <a:xfrm>
                <a:off x="7922" y="4797"/>
                <a:ext cx="3124" cy="581"/>
              </a:xfrm>
              <a:custGeom>
                <a:avLst/>
                <a:gdLst>
                  <a:gd name="connsiteX0" fmla="*/ 0 w 3520439"/>
                  <a:gd name="connsiteY0" fmla="*/ 73801 h 442800"/>
                  <a:gd name="connsiteX1" fmla="*/ 73801 w 3520439"/>
                  <a:gd name="connsiteY1" fmla="*/ 0 h 442800"/>
                  <a:gd name="connsiteX2" fmla="*/ 3446638 w 3520439"/>
                  <a:gd name="connsiteY2" fmla="*/ 0 h 442800"/>
                  <a:gd name="connsiteX3" fmla="*/ 3520439 w 3520439"/>
                  <a:gd name="connsiteY3" fmla="*/ 73801 h 442800"/>
                  <a:gd name="connsiteX4" fmla="*/ 3520439 w 3520439"/>
                  <a:gd name="connsiteY4" fmla="*/ 368999 h 442800"/>
                  <a:gd name="connsiteX5" fmla="*/ 3446638 w 3520439"/>
                  <a:gd name="connsiteY5" fmla="*/ 442800 h 442800"/>
                  <a:gd name="connsiteX6" fmla="*/ 73801 w 3520439"/>
                  <a:gd name="connsiteY6" fmla="*/ 442800 h 442800"/>
                  <a:gd name="connsiteX7" fmla="*/ 0 w 3520439"/>
                  <a:gd name="connsiteY7" fmla="*/ 368999 h 442800"/>
                  <a:gd name="connsiteX8" fmla="*/ 0 w 3520439"/>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439" h="442800">
                    <a:moveTo>
                      <a:pt x="0" y="73801"/>
                    </a:moveTo>
                    <a:cubicBezTo>
                      <a:pt x="0" y="33042"/>
                      <a:pt x="33042" y="0"/>
                      <a:pt x="73801" y="0"/>
                    </a:cubicBezTo>
                    <a:lnTo>
                      <a:pt x="3446638" y="0"/>
                    </a:lnTo>
                    <a:cubicBezTo>
                      <a:pt x="3487397" y="0"/>
                      <a:pt x="3520439" y="33042"/>
                      <a:pt x="3520439" y="73801"/>
                    </a:cubicBezTo>
                    <a:lnTo>
                      <a:pt x="3520439" y="368999"/>
                    </a:lnTo>
                    <a:cubicBezTo>
                      <a:pt x="3520439" y="409758"/>
                      <a:pt x="3487397" y="442800"/>
                      <a:pt x="3446638" y="442800"/>
                    </a:cubicBezTo>
                    <a:lnTo>
                      <a:pt x="73801" y="442800"/>
                    </a:lnTo>
                    <a:cubicBezTo>
                      <a:pt x="33042" y="442800"/>
                      <a:pt x="0" y="409758"/>
                      <a:pt x="0" y="368999"/>
                    </a:cubicBezTo>
                    <a:lnTo>
                      <a:pt x="0" y="73801"/>
                    </a:lnTo>
                    <a:close/>
                  </a:path>
                </a:pathLst>
              </a:custGeom>
              <a:solidFill>
                <a:srgbClr val="3FA97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sz="1600" b="1">
                    <a:solidFill>
                      <a:schemeClr val="bg1"/>
                    </a:solidFill>
                    <a:latin typeface="微软雅黑" panose="020B0503020204020204" pitchFamily="34" charset="-122"/>
                    <a:ea typeface="微软雅黑" panose="020B0503020204020204" pitchFamily="34" charset="-122"/>
                    <a:sym typeface="+mn-ea"/>
                  </a:rPr>
                  <a:t>第</a:t>
                </a:r>
                <a:r>
                  <a:rPr lang="zh-CN" sz="1600" b="1">
                    <a:solidFill>
                      <a:schemeClr val="bg1"/>
                    </a:solidFill>
                    <a:latin typeface="微软雅黑" panose="020B0503020204020204" pitchFamily="34" charset="-122"/>
                    <a:ea typeface="微软雅黑" panose="020B0503020204020204" pitchFamily="34" charset="-122"/>
                    <a:sym typeface="+mn-ea"/>
                  </a:rPr>
                  <a:t>二</a:t>
                </a:r>
                <a:r>
                  <a:rPr sz="1600" b="1">
                    <a:solidFill>
                      <a:schemeClr val="bg1"/>
                    </a:solidFill>
                    <a:latin typeface="微软雅黑" panose="020B0503020204020204" pitchFamily="34" charset="-122"/>
                    <a:ea typeface="微软雅黑" panose="020B0503020204020204" pitchFamily="34" charset="-122"/>
                    <a:sym typeface="+mn-ea"/>
                  </a:rPr>
                  <a:t>年</a:t>
                </a:r>
              </a:p>
            </p:txBody>
          </p:sp>
          <p:sp>
            <p:nvSpPr>
              <p:cNvPr id="38" name="文本框 37"/>
              <p:cNvSpPr txBox="1"/>
              <p:nvPr/>
            </p:nvSpPr>
            <p:spPr>
              <a:xfrm>
                <a:off x="5040" y="5516"/>
                <a:ext cx="8887" cy="459"/>
              </a:xfrm>
              <a:prstGeom prst="rect">
                <a:avLst/>
              </a:prstGeom>
              <a:noFill/>
            </p:spPr>
            <p:txBody>
              <a:bodyPr wrap="square" rtlCol="0">
                <a:spAutoFit/>
              </a:bodyPr>
              <a:lstStyle>
                <a:defPPr>
                  <a:defRPr lang="zh-CN"/>
                </a:defPPr>
                <a:lvl1pPr>
                  <a:lnSpc>
                    <a:spcPct val="100000"/>
                  </a:lnSpc>
                  <a:defRPr sz="13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dirty="0">
                    <a:sym typeface="+mn-ea"/>
                  </a:rPr>
                  <a:t>发</a:t>
                </a:r>
                <a:r>
                  <a:rPr dirty="0">
                    <a:sym typeface="+mn-ea"/>
                  </a:rPr>
                  <a:t>展到700个行政村和70</a:t>
                </a:r>
                <a:r>
                  <a:rPr dirty="0" smtClean="0">
                    <a:sym typeface="+mn-ea"/>
                  </a:rPr>
                  <a:t>个街道</a:t>
                </a:r>
                <a:endParaRPr dirty="0">
                  <a:sym typeface="+mn-ea"/>
                </a:endParaRPr>
              </a:p>
            </p:txBody>
          </p:sp>
          <p:sp>
            <p:nvSpPr>
              <p:cNvPr id="39" name="矩形 38"/>
              <p:cNvSpPr/>
              <p:nvPr/>
            </p:nvSpPr>
            <p:spPr>
              <a:xfrm>
                <a:off x="3306" y="6799"/>
                <a:ext cx="12397" cy="1231"/>
              </a:xfrm>
              <a:prstGeom prst="rect">
                <a:avLst/>
              </a:prstGeom>
              <a:solidFill>
                <a:srgbClr val="E0ECF7"/>
              </a:solidFill>
              <a:ln w="31750">
                <a:solidFill>
                  <a:srgbClr val="3FA97F"/>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任意多边形: 形状 39"/>
              <p:cNvSpPr/>
              <p:nvPr/>
            </p:nvSpPr>
            <p:spPr>
              <a:xfrm>
                <a:off x="7943" y="6546"/>
                <a:ext cx="3124" cy="581"/>
              </a:xfrm>
              <a:custGeom>
                <a:avLst/>
                <a:gdLst>
                  <a:gd name="connsiteX0" fmla="*/ 0 w 3520439"/>
                  <a:gd name="connsiteY0" fmla="*/ 73801 h 442800"/>
                  <a:gd name="connsiteX1" fmla="*/ 73801 w 3520439"/>
                  <a:gd name="connsiteY1" fmla="*/ 0 h 442800"/>
                  <a:gd name="connsiteX2" fmla="*/ 3446638 w 3520439"/>
                  <a:gd name="connsiteY2" fmla="*/ 0 h 442800"/>
                  <a:gd name="connsiteX3" fmla="*/ 3520439 w 3520439"/>
                  <a:gd name="connsiteY3" fmla="*/ 73801 h 442800"/>
                  <a:gd name="connsiteX4" fmla="*/ 3520439 w 3520439"/>
                  <a:gd name="connsiteY4" fmla="*/ 368999 h 442800"/>
                  <a:gd name="connsiteX5" fmla="*/ 3446638 w 3520439"/>
                  <a:gd name="connsiteY5" fmla="*/ 442800 h 442800"/>
                  <a:gd name="connsiteX6" fmla="*/ 73801 w 3520439"/>
                  <a:gd name="connsiteY6" fmla="*/ 442800 h 442800"/>
                  <a:gd name="connsiteX7" fmla="*/ 0 w 3520439"/>
                  <a:gd name="connsiteY7" fmla="*/ 368999 h 442800"/>
                  <a:gd name="connsiteX8" fmla="*/ 0 w 3520439"/>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439" h="442800">
                    <a:moveTo>
                      <a:pt x="0" y="73801"/>
                    </a:moveTo>
                    <a:cubicBezTo>
                      <a:pt x="0" y="33042"/>
                      <a:pt x="33042" y="0"/>
                      <a:pt x="73801" y="0"/>
                    </a:cubicBezTo>
                    <a:lnTo>
                      <a:pt x="3446638" y="0"/>
                    </a:lnTo>
                    <a:cubicBezTo>
                      <a:pt x="3487397" y="0"/>
                      <a:pt x="3520439" y="33042"/>
                      <a:pt x="3520439" y="73801"/>
                    </a:cubicBezTo>
                    <a:lnTo>
                      <a:pt x="3520439" y="368999"/>
                    </a:lnTo>
                    <a:cubicBezTo>
                      <a:pt x="3520439" y="409758"/>
                      <a:pt x="3487397" y="442800"/>
                      <a:pt x="3446638" y="442800"/>
                    </a:cubicBezTo>
                    <a:lnTo>
                      <a:pt x="73801" y="442800"/>
                    </a:lnTo>
                    <a:cubicBezTo>
                      <a:pt x="33042" y="442800"/>
                      <a:pt x="0" y="409758"/>
                      <a:pt x="0" y="368999"/>
                    </a:cubicBezTo>
                    <a:lnTo>
                      <a:pt x="0" y="73801"/>
                    </a:lnTo>
                    <a:close/>
                  </a:path>
                </a:pathLst>
              </a:custGeom>
              <a:solidFill>
                <a:srgbClr val="3FA97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sz="1600" b="1">
                    <a:solidFill>
                      <a:schemeClr val="bg1"/>
                    </a:solidFill>
                    <a:latin typeface="微软雅黑" panose="020B0503020204020204" pitchFamily="34" charset="-122"/>
                    <a:ea typeface="微软雅黑" panose="020B0503020204020204" pitchFamily="34" charset="-122"/>
                    <a:sym typeface="+mn-ea"/>
                  </a:rPr>
                  <a:t>第</a:t>
                </a:r>
                <a:r>
                  <a:rPr lang="zh-CN" sz="1600" b="1">
                    <a:solidFill>
                      <a:schemeClr val="bg1"/>
                    </a:solidFill>
                    <a:latin typeface="微软雅黑" panose="020B0503020204020204" pitchFamily="34" charset="-122"/>
                    <a:ea typeface="微软雅黑" panose="020B0503020204020204" pitchFamily="34" charset="-122"/>
                    <a:sym typeface="+mn-ea"/>
                  </a:rPr>
                  <a:t>三</a:t>
                </a:r>
                <a:r>
                  <a:rPr sz="1600" b="1">
                    <a:solidFill>
                      <a:schemeClr val="bg1"/>
                    </a:solidFill>
                    <a:latin typeface="微软雅黑" panose="020B0503020204020204" pitchFamily="34" charset="-122"/>
                    <a:ea typeface="微软雅黑" panose="020B0503020204020204" pitchFamily="34" charset="-122"/>
                    <a:sym typeface="+mn-ea"/>
                  </a:rPr>
                  <a:t>年</a:t>
                </a:r>
              </a:p>
            </p:txBody>
          </p:sp>
          <p:sp>
            <p:nvSpPr>
              <p:cNvPr id="41" name="文本框 40"/>
              <p:cNvSpPr txBox="1"/>
              <p:nvPr/>
            </p:nvSpPr>
            <p:spPr>
              <a:xfrm>
                <a:off x="4879" y="7281"/>
                <a:ext cx="9252" cy="459"/>
              </a:xfrm>
              <a:prstGeom prst="rect">
                <a:avLst/>
              </a:prstGeom>
              <a:noFill/>
            </p:spPr>
            <p:txBody>
              <a:bodyPr wrap="square" rtlCol="0">
                <a:spAutoFit/>
              </a:bodyPr>
              <a:lstStyle>
                <a:defPPr>
                  <a:defRPr lang="zh-CN"/>
                </a:defPPr>
                <a:lvl1pPr>
                  <a:lnSpc>
                    <a:spcPct val="100000"/>
                  </a:lnSpc>
                  <a:defRPr sz="13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dirty="0"/>
                  <a:t>发展到1000个行政村和100</a:t>
                </a:r>
                <a:r>
                  <a:rPr dirty="0" smtClean="0"/>
                  <a:t>个街道</a:t>
                </a:r>
                <a:endParaRPr dirty="0"/>
              </a:p>
            </p:txBody>
          </p:sp>
        </p:grpSp>
        <p:sp>
          <p:nvSpPr>
            <p:cNvPr id="2" name="文本框 1"/>
            <p:cNvSpPr txBox="1"/>
            <p:nvPr/>
          </p:nvSpPr>
          <p:spPr>
            <a:xfrm>
              <a:off x="7667345" y="2053471"/>
              <a:ext cx="2952115" cy="3080385"/>
            </a:xfrm>
            <a:prstGeom prst="rect">
              <a:avLst/>
            </a:prstGeom>
            <a:noFill/>
          </p:spPr>
          <p:txBody>
            <a:bodyPr wrap="square" rtlCol="0" anchor="t">
              <a:spAutoFit/>
            </a:bodyPr>
            <a:lstStyle/>
            <a:p>
              <a:pPr indent="457200" algn="just" fontAlgn="auto">
                <a:lnSpc>
                  <a:spcPct val="120000"/>
                </a:lnSpc>
                <a:extLst>
                  <a:ext uri="{35155182-B16C-46BC-9424-99874614C6A1}">
                    <wpsdc:indentchars xmlns:wpsdc="http://www.wps.cn/officeDocument/2017/drawingmlCustomData" xmlns="" val="200" checksum="59296752"/>
                  </a:ext>
                </a:extLst>
              </a:pPr>
              <a:r>
                <a:rPr lang="zh-CN" altLang="en-US" b="1" dirty="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项目于2019年底上线，截止2021年2月1日，该应用覆盖行政村356个，服务用户6.8万余户，其中约35%为回归用户，用户使用量27.2万余人次。</a:t>
              </a:r>
            </a:p>
            <a:p>
              <a:pPr indent="457200" algn="just" fontAlgn="auto">
                <a:lnSpc>
                  <a:spcPct val="120000"/>
                </a:lnSpc>
                <a:extLst>
                  <a:ext uri="{35155182-B16C-46BC-9424-99874614C6A1}">
                    <wpsdc:indentchars xmlns:wpsdc="http://www.wps.cn/officeDocument/2017/drawingmlCustomData" xmlns="" val="200" checksum="59296752"/>
                  </a:ext>
                </a:extLst>
              </a:pPr>
              <a:r>
                <a:rPr lang="zh-CN" altLang="en-US" b="1" dirty="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随着业务的推广，项目最终将覆盖湖北全省700多万数字电视用户。</a:t>
              </a:r>
            </a:p>
          </p:txBody>
        </p:sp>
      </p:grpSp>
    </p:spTree>
  </p:cSld>
  <p:clrMapOvr>
    <a:masterClrMapping/>
  </p:clrMapOvr>
  <p:transition spd="slow"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866640" y="384810"/>
            <a:ext cx="2468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四、项目前景</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049145" y="1901190"/>
            <a:ext cx="1969135" cy="1395730"/>
            <a:chOff x="3227" y="2876"/>
            <a:chExt cx="3101" cy="2198"/>
          </a:xfrm>
        </p:grpSpPr>
        <p:sp>
          <p:nvSpPr>
            <p:cNvPr id="18" name="Rectangle 13" descr="FD1DDF730CE4456e89755B07FE1653D0# #Rectangle 13"/>
            <p:cNvSpPr>
              <a:spLocks noChangeArrowheads="1"/>
            </p:cNvSpPr>
            <p:nvPr/>
          </p:nvSpPr>
          <p:spPr bwMode="auto">
            <a:xfrm>
              <a:off x="3227" y="3459"/>
              <a:ext cx="3101" cy="1615"/>
            </a:xfrm>
            <a:prstGeom prst="rect">
              <a:avLst/>
            </a:prstGeom>
            <a:noFill/>
          </p:spPr>
          <p:txBody>
            <a:bodyPr wrap="square" lIns="0" tIns="0" rIns="0" bIns="0" rtlCol="0">
              <a:spAutoFit/>
            </a:bodyPr>
            <a:lstStyle/>
            <a:p>
              <a:pPr lvl="0" indent="355600" algn="just" fontAlgn="auto">
                <a:lnSpc>
                  <a:spcPts val="2000"/>
                </a:lnSpc>
                <a:buNone/>
                <a:defRPr/>
                <a:extLst>
                  <a:ext uri="{35155182-B16C-46BC-9424-99874614C6A1}">
                    <wpsdc:indentchars xmlns:wpsdc="http://www.wps.cn/officeDocument/2017/drawingmlCustomData" xmlns="" val="200" checksum="3837665281"/>
                  </a:ext>
                </a:extLst>
              </a:pPr>
              <a:r>
                <a:rPr lang="zh-CN" altLang="en-US" sz="1400"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逐步建立以公民和企业为对象、以多种技术手段相结合的电子政务公共服务体系。</a:t>
              </a:r>
            </a:p>
          </p:txBody>
        </p:sp>
        <p:sp>
          <p:nvSpPr>
            <p:cNvPr id="19" name="TextBox 28"/>
            <p:cNvSpPr txBox="1"/>
            <p:nvPr/>
          </p:nvSpPr>
          <p:spPr>
            <a:xfrm>
              <a:off x="3318" y="2876"/>
              <a:ext cx="2919" cy="436"/>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333333"/>
                  </a:solidFill>
                  <a:effectLst/>
                  <a:uLnTx/>
                  <a:uFillTx/>
                  <a:latin typeface="Century Gothic" panose="020B0502020202020204" pitchFamily="34" charset="0"/>
                  <a:cs typeface="+mn-ea"/>
                  <a:sym typeface="Century Gothic" panose="020B0502020202020204" pitchFamily="34" charset="0"/>
                </a:rPr>
                <a:t>政府层面</a:t>
              </a:r>
            </a:p>
          </p:txBody>
        </p:sp>
      </p:grpSp>
      <p:grpSp>
        <p:nvGrpSpPr>
          <p:cNvPr id="6" name="组合 5"/>
          <p:cNvGrpSpPr/>
          <p:nvPr/>
        </p:nvGrpSpPr>
        <p:grpSpPr>
          <a:xfrm>
            <a:off x="5609590" y="1901190"/>
            <a:ext cx="1876425" cy="1139190"/>
            <a:chOff x="8834" y="2876"/>
            <a:chExt cx="2955" cy="1794"/>
          </a:xfrm>
        </p:grpSpPr>
        <p:sp>
          <p:nvSpPr>
            <p:cNvPr id="20" name="Rectangle 13" descr="FD1DDF730CE4456e89755B07FE1653D0# #Rectangle 13"/>
            <p:cNvSpPr>
              <a:spLocks noChangeArrowheads="1"/>
            </p:cNvSpPr>
            <p:nvPr/>
          </p:nvSpPr>
          <p:spPr bwMode="auto">
            <a:xfrm>
              <a:off x="8834" y="3459"/>
              <a:ext cx="2955" cy="1211"/>
            </a:xfrm>
            <a:prstGeom prst="rect">
              <a:avLst/>
            </a:prstGeom>
            <a:noFill/>
          </p:spPr>
          <p:txBody>
            <a:bodyPr wrap="square" lIns="0" tIns="0" rIns="0" bIns="0" rtlCol="0">
              <a:spAutoFit/>
            </a:bodyPr>
            <a:lstStyle/>
            <a:p>
              <a:pPr lvl="0" indent="355600" algn="just" fontAlgn="auto">
                <a:lnSpc>
                  <a:spcPts val="2000"/>
                </a:lnSpc>
                <a:buNone/>
                <a:defRPr/>
                <a:extLst>
                  <a:ext uri="{35155182-B16C-46BC-9424-99874614C6A1}">
                    <wpsdc:indentchars xmlns:wpsdc="http://www.wps.cn/officeDocument/2017/drawingmlCustomData" xmlns="" val="200" checksum="3837665281"/>
                  </a:ext>
                </a:extLst>
              </a:pPr>
              <a:r>
                <a:rPr lang="zh-CN" altLang="en-US" sz="1400"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依托城市网格化管理建设智慧社区公共服务。</a:t>
              </a:r>
            </a:p>
          </p:txBody>
        </p:sp>
        <p:sp>
          <p:nvSpPr>
            <p:cNvPr id="21" name="TextBox 59"/>
            <p:cNvSpPr txBox="1"/>
            <p:nvPr/>
          </p:nvSpPr>
          <p:spPr>
            <a:xfrm>
              <a:off x="9057" y="2876"/>
              <a:ext cx="2509" cy="436"/>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333333"/>
                  </a:solidFill>
                  <a:effectLst/>
                  <a:uLnTx/>
                  <a:uFillTx/>
                  <a:latin typeface="Century Gothic" panose="020B0502020202020204" pitchFamily="34" charset="0"/>
                  <a:cs typeface="+mn-ea"/>
                  <a:sym typeface="Century Gothic" panose="020B0502020202020204" pitchFamily="34" charset="0"/>
                </a:rPr>
                <a:t>智慧社区层面</a:t>
              </a:r>
            </a:p>
          </p:txBody>
        </p:sp>
      </p:grpSp>
      <p:grpSp>
        <p:nvGrpSpPr>
          <p:cNvPr id="33" name="组合 32"/>
          <p:cNvGrpSpPr/>
          <p:nvPr/>
        </p:nvGrpSpPr>
        <p:grpSpPr>
          <a:xfrm>
            <a:off x="9360535" y="1901190"/>
            <a:ext cx="1853565" cy="1139190"/>
            <a:chOff x="14741" y="2876"/>
            <a:chExt cx="2919" cy="1794"/>
          </a:xfrm>
        </p:grpSpPr>
        <p:sp>
          <p:nvSpPr>
            <p:cNvPr id="22" name="Rectangle 13" descr="FD1DDF730CE4456e89755B07FE1653D0# #Rectangle 13"/>
            <p:cNvSpPr>
              <a:spLocks noChangeArrowheads="1"/>
            </p:cNvSpPr>
            <p:nvPr/>
          </p:nvSpPr>
          <p:spPr bwMode="auto">
            <a:xfrm>
              <a:off x="14742" y="3459"/>
              <a:ext cx="2917" cy="1211"/>
            </a:xfrm>
            <a:prstGeom prst="rect">
              <a:avLst/>
            </a:prstGeom>
            <a:noFill/>
          </p:spPr>
          <p:txBody>
            <a:bodyPr wrap="square" lIns="0" tIns="0" rIns="0" bIns="0" rtlCol="0">
              <a:spAutoFit/>
            </a:bodyPr>
            <a:lstStyle/>
            <a:p>
              <a:pPr lvl="0" indent="355600" algn="just" fontAlgn="auto">
                <a:lnSpc>
                  <a:spcPts val="2000"/>
                </a:lnSpc>
                <a:buNone/>
                <a:defRPr/>
                <a:extLst>
                  <a:ext uri="{35155182-B16C-46BC-9424-99874614C6A1}">
                    <wpsdc:indentchars xmlns:wpsdc="http://www.wps.cn/officeDocument/2017/drawingmlCustomData" xmlns="" val="200" checksum="3837665281"/>
                  </a:ext>
                </a:extLst>
              </a:pPr>
              <a:r>
                <a:rPr lang="zh-CN" altLang="en-US" sz="1400"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满足社区居民全方位需求，打造一站式社区服务平台。</a:t>
              </a:r>
            </a:p>
          </p:txBody>
        </p:sp>
        <p:sp>
          <p:nvSpPr>
            <p:cNvPr id="23" name="TextBox 61"/>
            <p:cNvSpPr txBox="1"/>
            <p:nvPr/>
          </p:nvSpPr>
          <p:spPr>
            <a:xfrm>
              <a:off x="14741" y="2876"/>
              <a:ext cx="2919" cy="436"/>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333333"/>
                  </a:solidFill>
                  <a:effectLst/>
                  <a:uLnTx/>
                  <a:uFillTx/>
                  <a:latin typeface="Century Gothic" panose="020B0502020202020204" pitchFamily="34" charset="0"/>
                  <a:cs typeface="+mn-ea"/>
                  <a:sym typeface="Century Gothic" panose="020B0502020202020204" pitchFamily="34" charset="0"/>
                </a:rPr>
                <a:t>社区生活服务层面</a:t>
              </a:r>
            </a:p>
          </p:txBody>
        </p:sp>
      </p:grpSp>
      <p:grpSp>
        <p:nvGrpSpPr>
          <p:cNvPr id="34" name="组合 33"/>
          <p:cNvGrpSpPr/>
          <p:nvPr/>
        </p:nvGrpSpPr>
        <p:grpSpPr>
          <a:xfrm>
            <a:off x="3592195" y="4150360"/>
            <a:ext cx="1878965" cy="1924050"/>
            <a:chOff x="5657" y="6443"/>
            <a:chExt cx="2959" cy="3030"/>
          </a:xfrm>
        </p:grpSpPr>
        <p:sp>
          <p:nvSpPr>
            <p:cNvPr id="24" name="Rectangle 13" descr="FD1DDF730CE4456e89755B07FE1653D0# #Rectangle 13"/>
            <p:cNvSpPr>
              <a:spLocks noChangeArrowheads="1"/>
            </p:cNvSpPr>
            <p:nvPr/>
          </p:nvSpPr>
          <p:spPr bwMode="auto">
            <a:xfrm>
              <a:off x="5657" y="7050"/>
              <a:ext cx="2959" cy="2423"/>
            </a:xfrm>
            <a:prstGeom prst="rect">
              <a:avLst/>
            </a:prstGeom>
            <a:noFill/>
          </p:spPr>
          <p:txBody>
            <a:bodyPr wrap="square" lIns="0" tIns="0" rIns="0" bIns="0" rtlCol="0">
              <a:spAutoFit/>
            </a:bodyPr>
            <a:lstStyle/>
            <a:p>
              <a:pPr lvl="0" indent="355600" algn="just" fontAlgn="auto">
                <a:lnSpc>
                  <a:spcPts val="2000"/>
                </a:lnSpc>
                <a:buNone/>
                <a:defRPr/>
                <a:extLst>
                  <a:ext uri="{35155182-B16C-46BC-9424-99874614C6A1}">
                    <wpsdc:indentchars xmlns:wpsdc="http://www.wps.cn/officeDocument/2017/drawingmlCustomData" xmlns="" val="200" checksum="3837665281"/>
                  </a:ext>
                </a:extLst>
              </a:pPr>
              <a:r>
                <a:rPr lang="zh-CN" altLang="en-US" sz="1400"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建立医疗信息整合平台，整合患者医疗信息，同城市智慧医疗衔接和大型医疗机构互联互通，进行在线预约和双向诊疗。</a:t>
              </a:r>
            </a:p>
          </p:txBody>
        </p:sp>
        <p:sp>
          <p:nvSpPr>
            <p:cNvPr id="25" name="TextBox 63"/>
            <p:cNvSpPr txBox="1"/>
            <p:nvPr/>
          </p:nvSpPr>
          <p:spPr>
            <a:xfrm>
              <a:off x="5911" y="6443"/>
              <a:ext cx="2451" cy="436"/>
            </a:xfrm>
            <a:prstGeom prst="rect">
              <a:avLst/>
            </a:prstGeom>
            <a:noFill/>
          </p:spPr>
          <p:txBody>
            <a:bodyPr wrap="square" lIns="0" tIns="0" rIns="0" bIns="0" rtlCol="0">
              <a:spAutoFit/>
            </a:bodyPr>
            <a:lstStyle>
              <a:defPPr>
                <a:defRPr lang="zh-CN"/>
              </a:defPPr>
              <a:lvl1pPr>
                <a:defRPr sz="1800" b="1">
                  <a:solidFill>
                    <a:schemeClr val="accent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333333"/>
                  </a:solidFill>
                  <a:effectLst/>
                  <a:uLnTx/>
                  <a:uFillTx/>
                  <a:latin typeface="Century Gothic" panose="020B0502020202020204" pitchFamily="34" charset="0"/>
                  <a:cs typeface="+mn-ea"/>
                  <a:sym typeface="Century Gothic" panose="020B0502020202020204" pitchFamily="34" charset="0"/>
                </a:rPr>
                <a:t>社区健康层面</a:t>
              </a:r>
            </a:p>
          </p:txBody>
        </p:sp>
      </p:grpSp>
      <p:grpSp>
        <p:nvGrpSpPr>
          <p:cNvPr id="35" name="组合 34"/>
          <p:cNvGrpSpPr/>
          <p:nvPr/>
        </p:nvGrpSpPr>
        <p:grpSpPr>
          <a:xfrm>
            <a:off x="7339965" y="4150360"/>
            <a:ext cx="2278380" cy="1924050"/>
            <a:chOff x="11559" y="6443"/>
            <a:chExt cx="3588" cy="3030"/>
          </a:xfrm>
        </p:grpSpPr>
        <p:sp>
          <p:nvSpPr>
            <p:cNvPr id="26" name="Rectangle 13" descr="FD1DDF730CE4456e89755B07FE1653D0# #Rectangle 13"/>
            <p:cNvSpPr>
              <a:spLocks noChangeArrowheads="1"/>
            </p:cNvSpPr>
            <p:nvPr/>
          </p:nvSpPr>
          <p:spPr bwMode="auto">
            <a:xfrm>
              <a:off x="11811" y="7050"/>
              <a:ext cx="3084" cy="2423"/>
            </a:xfrm>
            <a:prstGeom prst="rect">
              <a:avLst/>
            </a:prstGeom>
            <a:noFill/>
          </p:spPr>
          <p:txBody>
            <a:bodyPr wrap="square" lIns="0" tIns="0" rIns="0" bIns="0" rtlCol="0">
              <a:spAutoFit/>
            </a:bodyPr>
            <a:lstStyle/>
            <a:p>
              <a:pPr lvl="0" indent="355600" algn="just" fontAlgn="auto">
                <a:lnSpc>
                  <a:spcPts val="2000"/>
                </a:lnSpc>
                <a:buNone/>
                <a:defRPr/>
                <a:extLst>
                  <a:ext uri="{35155182-B16C-46BC-9424-99874614C6A1}">
                    <wpsdc:indentchars xmlns:wpsdc="http://www.wps.cn/officeDocument/2017/drawingmlCustomData" xmlns="" val="200" checksum="3837665281"/>
                  </a:ext>
                </a:extLst>
              </a:pPr>
              <a:r>
                <a:rPr lang="zh-CN" altLang="en-US" sz="1400"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开展智能家居应用和家庭安防服务</a:t>
              </a:r>
              <a:r>
                <a:rPr lang="zh-CN" altLang="en-US" sz="1400" dirty="0" smtClean="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，通过</a:t>
              </a:r>
              <a:r>
                <a:rPr lang="zh-CN" altLang="en-US" sz="1400"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物联网技术将家中的各种设备连接到一起，为居民提供高效、舒适、便利、环保的居住环境。</a:t>
              </a:r>
            </a:p>
          </p:txBody>
        </p:sp>
        <p:sp>
          <p:nvSpPr>
            <p:cNvPr id="27" name="TextBox 65"/>
            <p:cNvSpPr txBox="1"/>
            <p:nvPr/>
          </p:nvSpPr>
          <p:spPr>
            <a:xfrm>
              <a:off x="11559" y="6443"/>
              <a:ext cx="3588" cy="436"/>
            </a:xfrm>
            <a:prstGeom prst="rect">
              <a:avLst/>
            </a:prstGeom>
            <a:noFill/>
          </p:spPr>
          <p:txBody>
            <a:bodyPr wrap="square" lIns="0" tIns="0" rIns="0" bIns="0" rtlCol="0">
              <a:spAutoFit/>
            </a:bodyPr>
            <a:lstStyle>
              <a:defPPr>
                <a:defRPr lang="zh-CN"/>
              </a:defPPr>
              <a:lvl1pPr>
                <a:defRPr sz="1800" b="1">
                  <a:solidFill>
                    <a:schemeClr val="accent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333333"/>
                  </a:solidFill>
                  <a:effectLst/>
                  <a:uLnTx/>
                  <a:uFillTx/>
                  <a:latin typeface="Century Gothic" panose="020B0502020202020204" pitchFamily="34" charset="0"/>
                  <a:cs typeface="+mn-ea"/>
                  <a:sym typeface="Century Gothic" panose="020B0502020202020204" pitchFamily="34" charset="0"/>
                </a:rPr>
                <a:t>家庭智能服务层面</a:t>
              </a:r>
            </a:p>
          </p:txBody>
        </p:sp>
      </p:grpSp>
      <p:grpSp>
        <p:nvGrpSpPr>
          <p:cNvPr id="11" name="组合 10"/>
          <p:cNvGrpSpPr/>
          <p:nvPr/>
        </p:nvGrpSpPr>
        <p:grpSpPr>
          <a:xfrm>
            <a:off x="937260" y="1901190"/>
            <a:ext cx="889000" cy="986790"/>
            <a:chOff x="1476" y="3000"/>
            <a:chExt cx="1400" cy="1554"/>
          </a:xfrm>
        </p:grpSpPr>
        <p:sp>
          <p:nvSpPr>
            <p:cNvPr id="30" name="任意多边形 29"/>
            <p:cNvSpPr/>
            <p:nvPr/>
          </p:nvSpPr>
          <p:spPr>
            <a:xfrm>
              <a:off x="1476" y="3000"/>
              <a:ext cx="1401" cy="1555"/>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28575">
              <a:solidFill>
                <a:srgbClr val="43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 name="KSO_Shape"/>
            <p:cNvSpPr/>
            <p:nvPr/>
          </p:nvSpPr>
          <p:spPr bwMode="auto">
            <a:xfrm>
              <a:off x="1778" y="3503"/>
              <a:ext cx="798" cy="54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3FA97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grpSp>
        <p:nvGrpSpPr>
          <p:cNvPr id="12" name="组合 11"/>
          <p:cNvGrpSpPr/>
          <p:nvPr/>
        </p:nvGrpSpPr>
        <p:grpSpPr>
          <a:xfrm>
            <a:off x="4556760" y="1901190"/>
            <a:ext cx="889000" cy="986790"/>
            <a:chOff x="7176" y="3000"/>
            <a:chExt cx="1400" cy="1554"/>
          </a:xfrm>
        </p:grpSpPr>
        <p:sp>
          <p:nvSpPr>
            <p:cNvPr id="31" name="任意多边形 30"/>
            <p:cNvSpPr/>
            <p:nvPr/>
          </p:nvSpPr>
          <p:spPr>
            <a:xfrm>
              <a:off x="7176" y="3000"/>
              <a:ext cx="1401" cy="1555"/>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28575">
              <a:solidFill>
                <a:srgbClr val="43B4B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defRPr/>
              </a:pPr>
              <a:endParaRPr lang="zh-CN" altLang="en-US" noProof="0" dirty="0">
                <a:ln>
                  <a:noFill/>
                </a:ln>
                <a:solidFill>
                  <a:prstClr val="white"/>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3" name="KSO_Shape"/>
            <p:cNvSpPr/>
            <p:nvPr/>
          </p:nvSpPr>
          <p:spPr bwMode="auto">
            <a:xfrm>
              <a:off x="7505" y="3409"/>
              <a:ext cx="743" cy="73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FA97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grpSp>
        <p:nvGrpSpPr>
          <p:cNvPr id="28" name="组合 27"/>
          <p:cNvGrpSpPr/>
          <p:nvPr/>
        </p:nvGrpSpPr>
        <p:grpSpPr>
          <a:xfrm>
            <a:off x="2480310" y="4150360"/>
            <a:ext cx="889000" cy="986790"/>
            <a:chOff x="3906" y="6536"/>
            <a:chExt cx="1400" cy="1554"/>
          </a:xfrm>
        </p:grpSpPr>
        <p:sp>
          <p:nvSpPr>
            <p:cNvPr id="15" name="任意多边形 14"/>
            <p:cNvSpPr/>
            <p:nvPr/>
          </p:nvSpPr>
          <p:spPr>
            <a:xfrm>
              <a:off x="3906" y="6536"/>
              <a:ext cx="1401" cy="1555"/>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28575">
              <a:solidFill>
                <a:srgbClr val="43B4B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defRPr/>
              </a:pPr>
              <a:endParaRPr lang="zh-CN" altLang="en-US" noProof="0" dirty="0">
                <a:ln>
                  <a:noFill/>
                </a:ln>
                <a:solidFill>
                  <a:prstClr val="white"/>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4" name="KSO_Shape"/>
            <p:cNvSpPr/>
            <p:nvPr/>
          </p:nvSpPr>
          <p:spPr bwMode="auto">
            <a:xfrm>
              <a:off x="4271" y="7028"/>
              <a:ext cx="672" cy="571"/>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3FA97F"/>
            </a:solidFill>
            <a:ln>
              <a:noFill/>
            </a:ln>
          </p:spPr>
          <p:txBody>
            <a:bodyPr anchor="ctr">
              <a:noAutofit/>
              <a:scene3d>
                <a:camera prst="orthographicFront"/>
                <a:lightRig rig="threePt" dir="t"/>
              </a:scene3d>
              <a:sp3d contourW="12700">
                <a:contourClr>
                  <a:srgbClr val="FFFFFF"/>
                </a:contourClr>
              </a:sp3d>
            </a:bodyPr>
            <a:lstStyle/>
            <a:p>
              <a:pPr lvl="0" algn="ctr" fontAlgn="base">
                <a:buClrTx/>
                <a:buSzTx/>
                <a:buFontTx/>
                <a:defRPr/>
              </a:pPr>
              <a:endParaRPr lang="zh-CN" altLang="en-US"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grpSp>
        <p:nvGrpSpPr>
          <p:cNvPr id="29" name="组合 28"/>
          <p:cNvGrpSpPr/>
          <p:nvPr/>
        </p:nvGrpSpPr>
        <p:grpSpPr>
          <a:xfrm>
            <a:off x="6271260" y="4150360"/>
            <a:ext cx="889000" cy="986790"/>
            <a:chOff x="9876" y="6536"/>
            <a:chExt cx="1400" cy="1554"/>
          </a:xfrm>
        </p:grpSpPr>
        <p:sp>
          <p:nvSpPr>
            <p:cNvPr id="16" name="任意多边形 15"/>
            <p:cNvSpPr/>
            <p:nvPr/>
          </p:nvSpPr>
          <p:spPr>
            <a:xfrm>
              <a:off x="9876" y="6536"/>
              <a:ext cx="1401" cy="1555"/>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28575">
              <a:solidFill>
                <a:srgbClr val="43B4B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defRPr/>
              </a:pPr>
              <a:endParaRPr lang="zh-CN" altLang="en-US" noProof="0" dirty="0">
                <a:ln>
                  <a:noFill/>
                </a:ln>
                <a:solidFill>
                  <a:prstClr val="white"/>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3" name="Freeform 9"/>
            <p:cNvSpPr>
              <a:spLocks noEditPoints="1"/>
            </p:cNvSpPr>
            <p:nvPr/>
          </p:nvSpPr>
          <p:spPr bwMode="auto">
            <a:xfrm>
              <a:off x="10200" y="6920"/>
              <a:ext cx="754" cy="787"/>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rgbClr val="3FA97F"/>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17" name="组合 16"/>
          <p:cNvGrpSpPr/>
          <p:nvPr/>
        </p:nvGrpSpPr>
        <p:grpSpPr>
          <a:xfrm>
            <a:off x="8177530" y="1901190"/>
            <a:ext cx="889000" cy="986790"/>
            <a:chOff x="12878" y="2994"/>
            <a:chExt cx="1400" cy="1554"/>
          </a:xfrm>
        </p:grpSpPr>
        <p:sp>
          <p:nvSpPr>
            <p:cNvPr id="32" name="任意多边形 31"/>
            <p:cNvSpPr/>
            <p:nvPr/>
          </p:nvSpPr>
          <p:spPr>
            <a:xfrm>
              <a:off x="12878" y="2994"/>
              <a:ext cx="1401" cy="1555"/>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28575">
              <a:solidFill>
                <a:srgbClr val="43B4B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defRPr/>
              </a:pPr>
              <a:endParaRPr lang="zh-CN" altLang="en-US" noProof="0" dirty="0">
                <a:ln>
                  <a:noFill/>
                </a:ln>
                <a:solidFill>
                  <a:prstClr val="white"/>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4" name="Freeform 11"/>
            <p:cNvSpPr>
              <a:spLocks noEditPoints="1"/>
            </p:cNvSpPr>
            <p:nvPr/>
          </p:nvSpPr>
          <p:spPr bwMode="auto">
            <a:xfrm>
              <a:off x="13279" y="3378"/>
              <a:ext cx="600" cy="786"/>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3FA97F"/>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ea typeface="微软雅黑" panose="020B0503020204020204" pitchFamily="34" charset="-122"/>
                <a:sym typeface="Century Gothic" panose="020B0502020202020204" pitchFamily="34" charset="0"/>
              </a:endParaRPr>
            </a:p>
          </p:txBody>
        </p:sp>
      </p:grpSp>
    </p:spTree>
  </p:cSld>
  <p:clrMapOvr>
    <a:masterClrMapping/>
  </p:clrMapOvr>
  <p:transition spd="slow"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6140"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五、经验与启示</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43232" y="1153889"/>
            <a:ext cx="10903948" cy="4420870"/>
          </a:xfrm>
          <a:prstGeom prst="rect">
            <a:avLst/>
          </a:prstGeom>
        </p:spPr>
        <p:txBody>
          <a:bodyPr wrap="square">
            <a:spAutoFit/>
          </a:bodyPr>
          <a:lstStyle/>
          <a:p>
            <a:pPr indent="558800" algn="just" fontAlgn="auto">
              <a:lnSpc>
                <a:spcPct val="160000"/>
              </a:lnSpc>
              <a:extLst>
                <a:ext uri="{35155182-B16C-46BC-9424-99874614C6A1}">
                  <wpsdc:indentchars xmlns:wpsdc="http://www.wps.cn/officeDocument/2017/drawingmlCustomData" xmlns="" val="200" checksum="1956455923"/>
                </a:ext>
              </a:extLst>
            </a:pP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“智慧广电+ 两个中心进万户”媒体融合本地化信息系统全面整合湖北广电网络的资源和技术优势，结合广电特色统筹新时代文明实践中心、融媒体中心的建设，聚合湖北广播电视台媒资、第三方节目和资讯及各类图文、视音频等多种内容来源，搭建了一个满足互联网、电视屏、移动终端、微信、微博、OTT等</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发布要求的渠道。具备</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高效、便捷、易用、框架式结构、易升级的特性，具备满足统一资源调配、系统</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规模伸缩</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、流程灵活可控的能力，并在保证安全和质量的前提下，建设了一个安全、稳定、可靠的智慧社区融媒体发布管理平台。真正实现了全汇聚、全媒体、全覆盖、全业务、全平台、全用户的智慧社区融合媒体</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管理！ </a:t>
            </a:r>
            <a:endParaRPr lang="zh-CN" altLang="en-US" sz="2200" dirty="0" smtClean="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stretch>
            <a:fillRect/>
          </a:stretch>
        </p:blipFill>
        <p:spPr>
          <a:xfrm>
            <a:off x="0" y="1240"/>
            <a:ext cx="12190413" cy="6857107"/>
          </a:xfrm>
          <a:prstGeom prst="rect">
            <a:avLst/>
          </a:prstGeom>
        </p:spPr>
      </p:pic>
      <p:grpSp>
        <p:nvGrpSpPr>
          <p:cNvPr id="15" name="组合 14"/>
          <p:cNvGrpSpPr/>
          <p:nvPr/>
        </p:nvGrpSpPr>
        <p:grpSpPr>
          <a:xfrm flipH="1" flipV="1">
            <a:off x="-5988712" y="-13096385"/>
            <a:ext cx="28884963" cy="25540612"/>
            <a:chOff x="-2965413" y="1586415"/>
            <a:chExt cx="10214730" cy="9032049"/>
          </a:xfrm>
        </p:grpSpPr>
        <p:grpSp>
          <p:nvGrpSpPr>
            <p:cNvPr id="16" name="组合 15"/>
            <p:cNvGrpSpPr/>
            <p:nvPr/>
          </p:nvGrpSpPr>
          <p:grpSpPr>
            <a:xfrm>
              <a:off x="-1018769" y="2975048"/>
              <a:ext cx="8268086" cy="7510066"/>
              <a:chOff x="-4363188" y="2949604"/>
              <a:chExt cx="8268086" cy="7510066"/>
            </a:xfrm>
            <a:noFill/>
          </p:grpSpPr>
          <p:sp>
            <p:nvSpPr>
              <p:cNvPr id="20" name="椭圆 19"/>
              <p:cNvSpPr/>
              <p:nvPr/>
            </p:nvSpPr>
            <p:spPr>
              <a:xfrm>
                <a:off x="-4363188" y="2949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303090" y="3251682"/>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965413" y="1586415"/>
              <a:ext cx="8381009" cy="9032049"/>
              <a:chOff x="-2709016" y="2897364"/>
              <a:chExt cx="8381009" cy="9032049"/>
            </a:xfrm>
            <a:noFill/>
          </p:grpSpPr>
          <p:sp>
            <p:nvSpPr>
              <p:cNvPr id="18" name="椭圆 17"/>
              <p:cNvSpPr/>
              <p:nvPr/>
            </p:nvSpPr>
            <p:spPr>
              <a:xfrm>
                <a:off x="-1535995" y="4721425"/>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709016" y="289736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3" name="组合 32"/>
          <p:cNvGrpSpPr/>
          <p:nvPr/>
        </p:nvGrpSpPr>
        <p:grpSpPr>
          <a:xfrm flipH="1" flipV="1">
            <a:off x="-6094829" y="-527246"/>
            <a:ext cx="30222994" cy="24699366"/>
            <a:chOff x="-3325665" y="1883909"/>
            <a:chExt cx="10687905" cy="8734555"/>
          </a:xfrm>
        </p:grpSpPr>
        <p:grpSp>
          <p:nvGrpSpPr>
            <p:cNvPr id="34" name="组合 33"/>
            <p:cNvGrpSpPr/>
            <p:nvPr/>
          </p:nvGrpSpPr>
          <p:grpSpPr>
            <a:xfrm>
              <a:off x="-1018769" y="2975048"/>
              <a:ext cx="8381009" cy="7625988"/>
              <a:chOff x="-4363188" y="2949604"/>
              <a:chExt cx="8381009" cy="7625988"/>
            </a:xfrm>
            <a:noFill/>
          </p:grpSpPr>
          <p:sp>
            <p:nvSpPr>
              <p:cNvPr id="38" name="椭圆 37"/>
              <p:cNvSpPr/>
              <p:nvPr/>
            </p:nvSpPr>
            <p:spPr>
              <a:xfrm>
                <a:off x="-4363188" y="2949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190167" y="3367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3325665" y="1883909"/>
              <a:ext cx="8741261" cy="8734555"/>
              <a:chOff x="-3069268" y="3194858"/>
              <a:chExt cx="8741261" cy="8734555"/>
            </a:xfrm>
            <a:noFill/>
          </p:grpSpPr>
          <p:sp>
            <p:nvSpPr>
              <p:cNvPr id="36" name="椭圆 35"/>
              <p:cNvSpPr/>
              <p:nvPr/>
            </p:nvSpPr>
            <p:spPr>
              <a:xfrm>
                <a:off x="-1535995" y="4721425"/>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069268" y="3194858"/>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等腰三角形 39"/>
          <p:cNvSpPr/>
          <p:nvPr/>
        </p:nvSpPr>
        <p:spPr>
          <a:xfrm rot="20631890">
            <a:off x="-2120109" y="3206121"/>
            <a:ext cx="5021746" cy="4877028"/>
          </a:xfrm>
          <a:prstGeom prst="triangl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2550535">
            <a:off x="6747897" y="-3524455"/>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_14"/>
          <p:cNvSpPr txBox="1">
            <a:spLocks noChangeArrowheads="1"/>
          </p:cNvSpPr>
          <p:nvPr/>
        </p:nvSpPr>
        <p:spPr bwMode="auto">
          <a:xfrm>
            <a:off x="1940196" y="2504422"/>
            <a:ext cx="8310021" cy="9272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7200" b="1" dirty="0">
                <a:solidFill>
                  <a:srgbClr val="74AD93"/>
                </a:solidFill>
                <a:latin typeface="微软雅黑" panose="020B0503020204020204" pitchFamily="34" charset="-122"/>
                <a:ea typeface="微软雅黑" panose="020B0503020204020204" pitchFamily="34" charset="-122"/>
              </a:rPr>
              <a:t>谢谢</a:t>
            </a:r>
            <a:r>
              <a:rPr lang="zh-CN" altLang="en-US" sz="7200" b="1" dirty="0">
                <a:solidFill>
                  <a:schemeClr val="accent1">
                    <a:lumMod val="75000"/>
                  </a:schemeClr>
                </a:solidFill>
                <a:latin typeface="微软雅黑" panose="020B0503020204020204" pitchFamily="34" charset="-122"/>
                <a:ea typeface="微软雅黑" panose="020B0503020204020204" pitchFamily="34" charset="-122"/>
              </a:rPr>
              <a:t>您的观看</a:t>
            </a:r>
            <a:r>
              <a:rPr lang="zh-CN" altLang="en-US" sz="7200" b="1" dirty="0">
                <a:solidFill>
                  <a:srgbClr val="74AD93"/>
                </a:solidFill>
                <a:latin typeface="微软雅黑" panose="020B0503020204020204" pitchFamily="34" charset="-122"/>
                <a:ea typeface="微软雅黑" panose="020B0503020204020204" pitchFamily="34" charset="-122"/>
              </a:rPr>
              <a:t>指导</a:t>
            </a:r>
            <a:r>
              <a:rPr lang="en-US" altLang="zh-CN" sz="7200" b="1" dirty="0">
                <a:solidFill>
                  <a:srgbClr val="74AD93"/>
                </a:solidFill>
                <a:latin typeface="微软雅黑" panose="020B0503020204020204" pitchFamily="34" charset="-122"/>
                <a:ea typeface="微软雅黑" panose="020B0503020204020204" pitchFamily="34" charset="-122"/>
              </a:rPr>
              <a:t>!</a:t>
            </a:r>
            <a:endParaRPr lang="zh-CN" sz="7200" b="1" dirty="0">
              <a:solidFill>
                <a:srgbClr val="74AD93"/>
              </a:solidFill>
              <a:latin typeface="微软雅黑" panose="020B0503020204020204" pitchFamily="34" charset="-122"/>
              <a:ea typeface="微软雅黑" panose="020B0503020204020204" pitchFamily="34" charset="-122"/>
            </a:endParaRPr>
          </a:p>
        </p:txBody>
      </p:sp>
      <p:sp>
        <p:nvSpPr>
          <p:cNvPr id="45" name="等腰三角形 44"/>
          <p:cNvSpPr/>
          <p:nvPr/>
        </p:nvSpPr>
        <p:spPr>
          <a:xfrm rot="529145">
            <a:off x="8814700" y="3719286"/>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1000"/>
  <p:timing>
    <p:tnLst>
      <p:par>
        <p:cTn id="1" dur="indefinite" restart="never" nodeType="tmRoot"/>
      </p:par>
    </p:tnLst>
    <p:bldLst>
      <p:bldP spid="40" grpId="0" animBg="1"/>
      <p:bldP spid="41" grpId="0" animBg="1"/>
      <p:bldP spid="43"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a:stretch>
            <a:fillRect/>
          </a:stretch>
        </p:blipFill>
        <p:spPr>
          <a:xfrm>
            <a:off x="0" y="-30"/>
            <a:ext cx="12190413" cy="6857107"/>
          </a:xfrm>
          <a:prstGeom prst="rect">
            <a:avLst/>
          </a:prstGeom>
        </p:spPr>
      </p:pic>
      <p:grpSp>
        <p:nvGrpSpPr>
          <p:cNvPr id="18" name="组合 17"/>
          <p:cNvGrpSpPr/>
          <p:nvPr/>
        </p:nvGrpSpPr>
        <p:grpSpPr>
          <a:xfrm flipH="1" flipV="1">
            <a:off x="-5988712" y="-13096385"/>
            <a:ext cx="28884963" cy="25540612"/>
            <a:chOff x="-2965413" y="1586415"/>
            <a:chExt cx="10214730" cy="9032049"/>
          </a:xfrm>
        </p:grpSpPr>
        <p:grpSp>
          <p:nvGrpSpPr>
            <p:cNvPr id="23" name="组合 22"/>
            <p:cNvGrpSpPr/>
            <p:nvPr/>
          </p:nvGrpSpPr>
          <p:grpSpPr>
            <a:xfrm>
              <a:off x="-1018769" y="2975048"/>
              <a:ext cx="8268086" cy="7510066"/>
              <a:chOff x="-4363188" y="2949604"/>
              <a:chExt cx="8268086" cy="7510066"/>
            </a:xfrm>
            <a:noFill/>
          </p:grpSpPr>
          <p:sp>
            <p:nvSpPr>
              <p:cNvPr id="27" name="椭圆 26"/>
              <p:cNvSpPr/>
              <p:nvPr/>
            </p:nvSpPr>
            <p:spPr>
              <a:xfrm>
                <a:off x="-4363188" y="2949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303090" y="3251682"/>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2965413" y="1586415"/>
              <a:ext cx="8381009" cy="9032049"/>
              <a:chOff x="-2709016" y="2897364"/>
              <a:chExt cx="8381009" cy="9032049"/>
            </a:xfrm>
            <a:noFill/>
          </p:grpSpPr>
          <p:sp>
            <p:nvSpPr>
              <p:cNvPr id="25" name="椭圆 24"/>
              <p:cNvSpPr/>
              <p:nvPr/>
            </p:nvSpPr>
            <p:spPr>
              <a:xfrm>
                <a:off x="-1535995" y="4721425"/>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709016" y="289736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flipH="1" flipV="1">
            <a:off x="-6094829" y="-527246"/>
            <a:ext cx="30222994" cy="24699366"/>
            <a:chOff x="-3325665" y="1883909"/>
            <a:chExt cx="10687905" cy="8734555"/>
          </a:xfrm>
        </p:grpSpPr>
        <p:grpSp>
          <p:nvGrpSpPr>
            <p:cNvPr id="30" name="组合 29"/>
            <p:cNvGrpSpPr/>
            <p:nvPr/>
          </p:nvGrpSpPr>
          <p:grpSpPr>
            <a:xfrm>
              <a:off x="-1018769" y="2975048"/>
              <a:ext cx="8381009" cy="7625988"/>
              <a:chOff x="-4363188" y="2949604"/>
              <a:chExt cx="8381009" cy="7625988"/>
            </a:xfrm>
            <a:noFill/>
          </p:grpSpPr>
          <p:sp>
            <p:nvSpPr>
              <p:cNvPr id="34" name="椭圆 33"/>
              <p:cNvSpPr/>
              <p:nvPr/>
            </p:nvSpPr>
            <p:spPr>
              <a:xfrm>
                <a:off x="-4363188" y="2949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190167" y="3367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3325665" y="1883909"/>
              <a:ext cx="8741261" cy="8734555"/>
              <a:chOff x="-3069268" y="3194858"/>
              <a:chExt cx="8741261" cy="8734555"/>
            </a:xfrm>
            <a:noFill/>
          </p:grpSpPr>
          <p:sp>
            <p:nvSpPr>
              <p:cNvPr id="32" name="椭圆 31"/>
              <p:cNvSpPr/>
              <p:nvPr/>
            </p:nvSpPr>
            <p:spPr>
              <a:xfrm>
                <a:off x="-1535995" y="4721425"/>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069268" y="3194858"/>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6" name="等腰三角形 35"/>
          <p:cNvSpPr/>
          <p:nvPr/>
        </p:nvSpPr>
        <p:spPr>
          <a:xfrm rot="20631890">
            <a:off x="-2120109" y="3206121"/>
            <a:ext cx="5021746" cy="4877028"/>
          </a:xfrm>
          <a:prstGeom prst="triangl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2550535">
            <a:off x="6747897" y="-3524455"/>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29145">
            <a:off x="8814700" y="3719286"/>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Group 10"/>
          <p:cNvGrpSpPr/>
          <p:nvPr/>
        </p:nvGrpSpPr>
        <p:grpSpPr>
          <a:xfrm>
            <a:off x="5494310" y="1875533"/>
            <a:ext cx="1217640" cy="1104102"/>
            <a:chOff x="5198831" y="10962735"/>
            <a:chExt cx="4496022" cy="1055749"/>
          </a:xfrm>
          <a:solidFill>
            <a:schemeClr val="bg1"/>
          </a:solidFill>
        </p:grpSpPr>
        <p:sp>
          <p:nvSpPr>
            <p:cNvPr id="60" name="Rectangle 11"/>
            <p:cNvSpPr/>
            <p:nvPr/>
          </p:nvSpPr>
          <p:spPr>
            <a:xfrm>
              <a:off x="5198831" y="10962735"/>
              <a:ext cx="4496022" cy="1055749"/>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accent5"/>
                </a:solidFill>
              </a:endParaRPr>
            </a:p>
          </p:txBody>
        </p:sp>
        <p:sp>
          <p:nvSpPr>
            <p:cNvPr id="61" name="TextBox 26"/>
            <p:cNvSpPr txBox="1"/>
            <p:nvPr/>
          </p:nvSpPr>
          <p:spPr>
            <a:xfrm>
              <a:off x="5563316" y="11101279"/>
              <a:ext cx="3771550" cy="794604"/>
            </a:xfrm>
            <a:prstGeom prst="rect">
              <a:avLst/>
            </a:prstGeom>
            <a:noFill/>
            <a:ln>
              <a:noFill/>
            </a:ln>
          </p:spPr>
          <p:txBody>
            <a:bodyPr wrap="none" rtlCol="0">
              <a:spAutoFit/>
            </a:bodyPr>
            <a:lstStyle/>
            <a:p>
              <a:pPr algn="ctr"/>
              <a:r>
                <a:rPr lang="en-US" altLang="zh-CN" sz="4800" b="1" spc="300" dirty="0">
                  <a:solidFill>
                    <a:schemeClr val="bg1"/>
                  </a:solidFill>
                  <a:latin typeface="微软雅黑" panose="020B0503020204020204" pitchFamily="34" charset="-122"/>
                  <a:ea typeface="微软雅黑" panose="020B0503020204020204" pitchFamily="34" charset="-122"/>
                  <a:cs typeface="Montserrat Semi" charset="0"/>
                </a:rPr>
                <a:t>01</a:t>
              </a:r>
              <a:endParaRPr lang="en-US" sz="4800" b="1" spc="300" dirty="0">
                <a:solidFill>
                  <a:schemeClr val="bg1"/>
                </a:solidFill>
                <a:latin typeface="微软雅黑" panose="020B0503020204020204" pitchFamily="34" charset="-122"/>
                <a:ea typeface="微软雅黑" panose="020B0503020204020204" pitchFamily="34" charset="-122"/>
                <a:cs typeface="Montserrat Semi" charset="0"/>
              </a:endParaRPr>
            </a:p>
          </p:txBody>
        </p:sp>
      </p:grpSp>
      <p:sp>
        <p:nvSpPr>
          <p:cNvPr id="62" name="标题 1"/>
          <p:cNvSpPr txBox="1"/>
          <p:nvPr/>
        </p:nvSpPr>
        <p:spPr>
          <a:xfrm>
            <a:off x="2576159" y="3275011"/>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3FA97F"/>
                </a:solidFill>
                <a:latin typeface="微软雅黑" panose="020B0503020204020204" pitchFamily="34" charset="-122"/>
                <a:ea typeface="微软雅黑" panose="020B0503020204020204" pitchFamily="34" charset="-122"/>
              </a:rPr>
              <a:t>项目基本情况</a:t>
            </a:r>
          </a:p>
        </p:txBody>
      </p:sp>
      <p:cxnSp>
        <p:nvCxnSpPr>
          <p:cNvPr id="63" name="直接连接符 62"/>
          <p:cNvCxnSpPr/>
          <p:nvPr/>
        </p:nvCxnSpPr>
        <p:spPr>
          <a:xfrm>
            <a:off x="2928130" y="4409873"/>
            <a:ext cx="6350000" cy="0"/>
          </a:xfrm>
          <a:prstGeom prst="line">
            <a:avLst/>
          </a:prstGeom>
          <a:ln w="3175">
            <a:solidFill>
              <a:srgbClr val="74AD9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
  <p:timing>
    <p:tnLst>
      <p:par>
        <p:cTn id="1" dur="indefinite" restart="never" nodeType="tmRoot"/>
      </p:par>
    </p:tnLst>
    <p:bldLst>
      <p:bldP spid="36" grpId="0" animBg="1"/>
      <p:bldP spid="37" grpId="0" animBg="1"/>
      <p:bldP spid="38" grpId="0" animBg="1"/>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09676" y="-4254725"/>
            <a:ext cx="16428456" cy="5275057"/>
            <a:chOff x="-2909676" y="-4254725"/>
            <a:chExt cx="16428456" cy="5275057"/>
          </a:xfrm>
        </p:grpSpPr>
        <p:grpSp>
          <p:nvGrpSpPr>
            <p:cNvPr id="5" name="组合 4"/>
            <p:cNvGrpSpPr/>
            <p:nvPr/>
          </p:nvGrpSpPr>
          <p:grpSpPr>
            <a:xfrm>
              <a:off x="-174174" y="384498"/>
              <a:ext cx="12364581" cy="635834"/>
              <a:chOff x="-3024985" y="170970"/>
              <a:chExt cx="8451952" cy="434629"/>
            </a:xfrm>
          </p:grpSpPr>
          <p:sp>
            <p:nvSpPr>
              <p:cNvPr id="7" name="五边形 6"/>
              <p:cNvSpPr/>
              <p:nvPr/>
            </p:nvSpPr>
            <p:spPr>
              <a:xfrm flipH="1" flipV="1">
                <a:off x="-3024985" y="574347"/>
                <a:ext cx="8451952" cy="31252"/>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20726" y="170970"/>
                <a:ext cx="1687631" cy="378065"/>
              </a:xfrm>
              <a:prstGeom prst="rect">
                <a:avLst/>
              </a:prstGeom>
              <a:noFill/>
            </p:spPr>
            <p:txBody>
              <a:bodyPr wrap="none" rtlCol="0">
                <a:spAutoFit/>
              </a:bodyPr>
              <a:lstStyle/>
              <a:p>
                <a:pPr algn="ctr"/>
                <a:r>
                  <a:rPr lang="zh-CN" altLang="en-US" sz="3000" b="1" dirty="0">
                    <a:solidFill>
                      <a:srgbClr val="74AD93"/>
                    </a:solidFill>
                    <a:latin typeface="微软雅黑" panose="020B0503020204020204" pitchFamily="34" charset="-122"/>
                    <a:ea typeface="微软雅黑" panose="020B0503020204020204" pitchFamily="34" charset="-122"/>
                  </a:rPr>
                  <a:t>一、项目概述</a:t>
                </a:r>
              </a:p>
            </p:txBody>
          </p:sp>
        </p:grpSp>
        <p:sp>
          <p:nvSpPr>
            <p:cNvPr id="9" name="等腰三角形 8"/>
            <p:cNvSpPr/>
            <p:nvPr/>
          </p:nvSpPr>
          <p:spPr>
            <a:xfrm rot="2550535">
              <a:off x="9085969" y="-4254725"/>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549" y="-3368425"/>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643232" y="1153889"/>
            <a:ext cx="10903948" cy="5339923"/>
          </a:xfrm>
          <a:prstGeom prst="rect">
            <a:avLst/>
          </a:prstGeom>
        </p:spPr>
        <p:txBody>
          <a:bodyPr wrap="square">
            <a:spAutoFit/>
          </a:bodyPr>
          <a:lstStyle/>
          <a:p>
            <a:pPr indent="558800" algn="just" fontAlgn="auto">
              <a:lnSpc>
                <a:spcPct val="150000"/>
              </a:lnSpc>
              <a:extLst>
                <a:ext uri="{35155182-B16C-46BC-9424-99874614C6A1}">
                  <wpsdc:indentchars xmlns:wpsdc="http://www.wps.cn/officeDocument/2017/drawingmlCustomData" xmlns="" val="200" checksum="1956455923"/>
                </a:ext>
              </a:extLst>
            </a:pP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湖北广电玖云大数据公司是湖北广电网络旗下的全资子公司。湖北广电网络全省网络覆盖率达98%以上，拥有1400万家庭用户，有良好的群众基础及项目实施能力，是确保党和政府声音传向千家万户的舆论宣传主渠道主阵地，是服务各级党委和政府以及社会各行业的重要信息网络基础设施运营商，是服务广大人民群众数字生活的综合文化信息服务商。</a:t>
            </a:r>
          </a:p>
          <a:p>
            <a:pPr indent="558800" algn="just" fontAlgn="auto">
              <a:lnSpc>
                <a:spcPct val="160000"/>
              </a:lnSpc>
              <a:extLst>
                <a:ext uri="{35155182-B16C-46BC-9424-99874614C6A1}">
                  <wpsdc:indentchars xmlns:wpsdc="http://www.wps.cn/officeDocument/2017/drawingmlCustomData" xmlns="" val="200" checksum="1956455923"/>
                </a:ext>
              </a:extLst>
            </a:pP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“智慧广电</a:t>
            </a:r>
            <a:r>
              <a:rPr lang="en-US" altLang="zh-CN" sz="2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两个中心进万户”媒体融合本地化信息系统是贯彻推进国家治理体系和治理能力现代化，落实</a:t>
            </a:r>
            <a:r>
              <a:rPr lang="en-US" altLang="zh-CN" sz="2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新时代公民道德建设实施纲要</a:t>
            </a:r>
            <a:r>
              <a:rPr lang="en-US" altLang="zh-CN" sz="2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有关精神，做好湖北省</a:t>
            </a:r>
            <a:r>
              <a:rPr lang="en-US" altLang="zh-CN" sz="2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新时代文明实践中心试点工作方案</a:t>
            </a:r>
            <a:r>
              <a:rPr lang="en-US" altLang="zh-CN" sz="2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和</a:t>
            </a:r>
            <a:r>
              <a:rPr lang="en-US" altLang="zh-CN" sz="2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加强县级融媒体中心建设工作方案</a:t>
            </a:r>
            <a:r>
              <a:rPr lang="en-US" altLang="zh-CN" sz="2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200" dirty="0" smtClean="0">
                <a:solidFill>
                  <a:schemeClr val="bg1">
                    <a:lumMod val="50000"/>
                  </a:schemeClr>
                </a:solidFill>
                <a:latin typeface="微软雅黑" panose="020B0503020204020204" pitchFamily="34" charset="-122"/>
                <a:ea typeface="微软雅黑" panose="020B0503020204020204" pitchFamily="34" charset="-122"/>
              </a:rPr>
              <a:t>相关要求，以现代信息技术与传统电视平台融合，打通宣传群众、引导群众、关心群众、服务群众的“最后一公里”的大型综合应用平台！由玖云大数据具体承担建设。</a:t>
            </a:r>
            <a:endParaRPr lang="zh-CN" altLang="en-US" sz="2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timing>
    <p:tnLst>
      <p:par>
        <p:cTn id="1" dur="indefinite" restart="never" nodeType="tmRoot"/>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a:stretch>
            <a:fillRect/>
          </a:stretch>
        </p:blipFill>
        <p:spPr>
          <a:xfrm>
            <a:off x="0" y="1240"/>
            <a:ext cx="12190413" cy="6857107"/>
          </a:xfrm>
          <a:prstGeom prst="rect">
            <a:avLst/>
          </a:prstGeom>
        </p:spPr>
      </p:pic>
      <p:grpSp>
        <p:nvGrpSpPr>
          <p:cNvPr id="18" name="组合 17"/>
          <p:cNvGrpSpPr/>
          <p:nvPr/>
        </p:nvGrpSpPr>
        <p:grpSpPr>
          <a:xfrm flipH="1" flipV="1">
            <a:off x="-5988712" y="-13096385"/>
            <a:ext cx="28884963" cy="25540612"/>
            <a:chOff x="-2965413" y="1586415"/>
            <a:chExt cx="10214730" cy="9032049"/>
          </a:xfrm>
        </p:grpSpPr>
        <p:grpSp>
          <p:nvGrpSpPr>
            <p:cNvPr id="23" name="组合 22"/>
            <p:cNvGrpSpPr/>
            <p:nvPr/>
          </p:nvGrpSpPr>
          <p:grpSpPr>
            <a:xfrm>
              <a:off x="-1018769" y="2975048"/>
              <a:ext cx="8268086" cy="7510066"/>
              <a:chOff x="-4363188" y="2949604"/>
              <a:chExt cx="8268086" cy="7510066"/>
            </a:xfrm>
            <a:noFill/>
          </p:grpSpPr>
          <p:sp>
            <p:nvSpPr>
              <p:cNvPr id="27" name="椭圆 26"/>
              <p:cNvSpPr/>
              <p:nvPr/>
            </p:nvSpPr>
            <p:spPr>
              <a:xfrm>
                <a:off x="-4363188" y="2949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303090" y="3251682"/>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2965413" y="1586415"/>
              <a:ext cx="8381009" cy="9032049"/>
              <a:chOff x="-2709016" y="2897364"/>
              <a:chExt cx="8381009" cy="9032049"/>
            </a:xfrm>
            <a:noFill/>
          </p:grpSpPr>
          <p:sp>
            <p:nvSpPr>
              <p:cNvPr id="25" name="椭圆 24"/>
              <p:cNvSpPr/>
              <p:nvPr/>
            </p:nvSpPr>
            <p:spPr>
              <a:xfrm>
                <a:off x="-1535995" y="4721425"/>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709016" y="289736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flipH="1" flipV="1">
            <a:off x="-6094829" y="-527246"/>
            <a:ext cx="30222994" cy="24699366"/>
            <a:chOff x="-3325665" y="1883909"/>
            <a:chExt cx="10687905" cy="8734555"/>
          </a:xfrm>
        </p:grpSpPr>
        <p:grpSp>
          <p:nvGrpSpPr>
            <p:cNvPr id="30" name="组合 29"/>
            <p:cNvGrpSpPr/>
            <p:nvPr/>
          </p:nvGrpSpPr>
          <p:grpSpPr>
            <a:xfrm>
              <a:off x="-1018769" y="2975048"/>
              <a:ext cx="8381009" cy="7625988"/>
              <a:chOff x="-4363188" y="2949604"/>
              <a:chExt cx="8381009" cy="7625988"/>
            </a:xfrm>
            <a:noFill/>
          </p:grpSpPr>
          <p:sp>
            <p:nvSpPr>
              <p:cNvPr id="34" name="椭圆 33"/>
              <p:cNvSpPr/>
              <p:nvPr/>
            </p:nvSpPr>
            <p:spPr>
              <a:xfrm>
                <a:off x="-4363188" y="2949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190167" y="3367604"/>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3325665" y="1883909"/>
              <a:ext cx="8741261" cy="8734555"/>
              <a:chOff x="-3069268" y="3194858"/>
              <a:chExt cx="8741261" cy="8734555"/>
            </a:xfrm>
            <a:noFill/>
          </p:grpSpPr>
          <p:sp>
            <p:nvSpPr>
              <p:cNvPr id="32" name="椭圆 31"/>
              <p:cNvSpPr/>
              <p:nvPr/>
            </p:nvSpPr>
            <p:spPr>
              <a:xfrm>
                <a:off x="-1535995" y="4721425"/>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069268" y="3194858"/>
                <a:ext cx="7207988" cy="7207988"/>
              </a:xfrm>
              <a:prstGeom prst="ellipse">
                <a:avLst/>
              </a:prstGeom>
              <a:grpFill/>
              <a:ln w="38100">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6" name="等腰三角形 35"/>
          <p:cNvSpPr/>
          <p:nvPr/>
        </p:nvSpPr>
        <p:spPr>
          <a:xfrm rot="20631890">
            <a:off x="-2120109" y="3206121"/>
            <a:ext cx="5021746" cy="4877028"/>
          </a:xfrm>
          <a:prstGeom prst="triangl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2550535">
            <a:off x="6747897" y="-3524455"/>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29145">
            <a:off x="8814700" y="3719286"/>
            <a:ext cx="4432811" cy="4305066"/>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Rectangle 11"/>
          <p:cNvSpPr/>
          <p:nvPr/>
        </p:nvSpPr>
        <p:spPr>
          <a:xfrm>
            <a:off x="5494020" y="1875790"/>
            <a:ext cx="1217930" cy="1104265"/>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accent5"/>
              </a:solidFill>
            </a:endParaRPr>
          </a:p>
        </p:txBody>
      </p:sp>
      <p:sp>
        <p:nvSpPr>
          <p:cNvPr id="61" name="TextBox 26"/>
          <p:cNvSpPr txBox="1"/>
          <p:nvPr/>
        </p:nvSpPr>
        <p:spPr>
          <a:xfrm>
            <a:off x="5593080" y="2020570"/>
            <a:ext cx="1021715" cy="831215"/>
          </a:xfrm>
          <a:prstGeom prst="rect">
            <a:avLst/>
          </a:prstGeom>
          <a:noFill/>
          <a:ln>
            <a:noFill/>
          </a:ln>
        </p:spPr>
        <p:txBody>
          <a:bodyPr wrap="none" rtlCol="0">
            <a:spAutoFit/>
          </a:bodyPr>
          <a:lstStyle/>
          <a:p>
            <a:pPr algn="ctr"/>
            <a:r>
              <a:rPr lang="en-US" altLang="zh-CN" sz="4800" b="1" spc="300" dirty="0">
                <a:solidFill>
                  <a:schemeClr val="bg1"/>
                </a:solidFill>
                <a:latin typeface="微软雅黑" panose="020B0503020204020204" pitchFamily="34" charset="-122"/>
                <a:ea typeface="微软雅黑" panose="020B0503020204020204" pitchFamily="34" charset="-122"/>
                <a:cs typeface="Montserrat Semi" charset="0"/>
              </a:rPr>
              <a:t>02</a:t>
            </a:r>
            <a:endParaRPr lang="en-US" sz="4800" b="1" spc="300" dirty="0">
              <a:solidFill>
                <a:schemeClr val="bg1"/>
              </a:solidFill>
              <a:latin typeface="微软雅黑" panose="020B0503020204020204" pitchFamily="34" charset="-122"/>
              <a:ea typeface="微软雅黑" panose="020B0503020204020204" pitchFamily="34" charset="-122"/>
              <a:cs typeface="Montserrat Semi" charset="0"/>
            </a:endParaRPr>
          </a:p>
        </p:txBody>
      </p:sp>
      <p:sp>
        <p:nvSpPr>
          <p:cNvPr id="62" name="标题 1"/>
          <p:cNvSpPr txBox="1"/>
          <p:nvPr/>
        </p:nvSpPr>
        <p:spPr>
          <a:xfrm>
            <a:off x="2576159" y="3275011"/>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3FA97F"/>
                </a:solidFill>
                <a:latin typeface="微软雅黑" panose="020B0503020204020204" pitchFamily="34" charset="-122"/>
                <a:ea typeface="微软雅黑" panose="020B0503020204020204" pitchFamily="34" charset="-122"/>
              </a:rPr>
              <a:t>项目创新点</a:t>
            </a:r>
          </a:p>
        </p:txBody>
      </p:sp>
      <p:cxnSp>
        <p:nvCxnSpPr>
          <p:cNvPr id="63" name="直接连接符 62"/>
          <p:cNvCxnSpPr/>
          <p:nvPr/>
        </p:nvCxnSpPr>
        <p:spPr>
          <a:xfrm>
            <a:off x="2928130" y="4409873"/>
            <a:ext cx="6350000" cy="0"/>
          </a:xfrm>
          <a:prstGeom prst="line">
            <a:avLst/>
          </a:prstGeom>
          <a:ln w="3175">
            <a:solidFill>
              <a:srgbClr val="74AD9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
  <p:timing>
    <p:tnLst>
      <p:par>
        <p:cTn id="1" dur="indefinite" restart="never" nodeType="tmRoot"/>
      </p:par>
    </p:tnLst>
    <p:bldLst>
      <p:bldP spid="36" grpId="0" animBg="1"/>
      <p:bldP spid="37" grpId="0" animBg="1"/>
      <p:bldP spid="38" grpId="0" animBg="1"/>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0266"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2191544" y="1239545"/>
            <a:ext cx="7807325" cy="4046220"/>
            <a:chOff x="2814320" y="1800860"/>
            <a:chExt cx="7807325" cy="4046220"/>
          </a:xfrm>
        </p:grpSpPr>
        <p:sp>
          <p:nvSpPr>
            <p:cNvPr id="141" name="六边形 140"/>
            <p:cNvSpPr/>
            <p:nvPr/>
          </p:nvSpPr>
          <p:spPr>
            <a:xfrm>
              <a:off x="7814945" y="3335020"/>
              <a:ext cx="1130935" cy="975995"/>
            </a:xfrm>
            <a:prstGeom prst="hexagon">
              <a:avLst/>
            </a:prstGeom>
            <a:solidFill>
              <a:srgbClr val="3FA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iṩlïḓé"/>
            <p:cNvSpPr/>
            <p:nvPr/>
          </p:nvSpPr>
          <p:spPr>
            <a:xfrm>
              <a:off x="5643245" y="1800860"/>
              <a:ext cx="2344420" cy="4046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23" y="10800"/>
                  </a:lnTo>
                  <a:lnTo>
                    <a:pt x="0" y="21600"/>
                  </a:lnTo>
                  <a:lnTo>
                    <a:pt x="8079" y="21600"/>
                  </a:lnTo>
                  <a:lnTo>
                    <a:pt x="21600" y="10800"/>
                  </a:lnTo>
                  <a:lnTo>
                    <a:pt x="8079" y="0"/>
                  </a:lnTo>
                  <a:lnTo>
                    <a:pt x="0" y="0"/>
                  </a:lnTo>
                  <a:close/>
                </a:path>
              </a:pathLst>
            </a:custGeom>
            <a:solidFill>
              <a:schemeClr val="bg1">
                <a:lumMod val="85000"/>
              </a:scheme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a:solidFill>
                  <a:schemeClr val="l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9" name="í$liḓè"/>
            <p:cNvSpPr/>
            <p:nvPr/>
          </p:nvSpPr>
          <p:spPr>
            <a:xfrm>
              <a:off x="5897245" y="1964055"/>
              <a:ext cx="2155190" cy="37185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23" y="10800"/>
                  </a:lnTo>
                  <a:lnTo>
                    <a:pt x="0" y="21600"/>
                  </a:lnTo>
                  <a:lnTo>
                    <a:pt x="8079" y="21600"/>
                  </a:lnTo>
                  <a:lnTo>
                    <a:pt x="21600" y="10800"/>
                  </a:lnTo>
                  <a:lnTo>
                    <a:pt x="8079" y="0"/>
                  </a:lnTo>
                  <a:lnTo>
                    <a:pt x="0" y="0"/>
                  </a:lnTo>
                  <a:close/>
                </a:path>
              </a:pathLst>
            </a:custGeom>
            <a:solidFill>
              <a:srgbClr val="00B0F0"/>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a:solidFill>
                  <a:schemeClr val="l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6" name="iṥḷiďè"/>
            <p:cNvSpPr/>
            <p:nvPr/>
          </p:nvSpPr>
          <p:spPr>
            <a:xfrm>
              <a:off x="2822575" y="1800860"/>
              <a:ext cx="3159125" cy="527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9049" y="0"/>
                  </a:lnTo>
                  <a:lnTo>
                    <a:pt x="0" y="0"/>
                  </a:lnTo>
                  <a:close/>
                </a:path>
              </a:pathLst>
            </a:custGeom>
            <a:solidFill>
              <a:srgbClr val="3FA97F"/>
            </a:solidFill>
            <a:ln w="12700" cap="flat">
              <a:noFill/>
              <a:miter lim="400000"/>
            </a:ln>
            <a:effectLst/>
          </p:spPr>
          <p:txBody>
            <a:bodyPr wrap="square" lIns="91440" tIns="45720" rIns="91440" bIns="45720" numCol="1" anchor="t">
              <a:normAutofit/>
            </a:bodyPr>
            <a:lstStyle/>
            <a:p>
              <a:pPr lvl="0" algn="l">
                <a:buClrTx/>
                <a:buSzTx/>
                <a:buFontTx/>
              </a:pP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5" name="íşľíḓè"/>
            <p:cNvSpPr/>
            <p:nvPr/>
          </p:nvSpPr>
          <p:spPr>
            <a:xfrm>
              <a:off x="2814955" y="2406650"/>
              <a:ext cx="3594100" cy="5067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9368" y="0"/>
                  </a:lnTo>
                  <a:lnTo>
                    <a:pt x="0" y="0"/>
                  </a:lnTo>
                  <a:close/>
                </a:path>
              </a:pathLst>
            </a:custGeom>
            <a:solidFill>
              <a:srgbClr val="3FA97F"/>
            </a:solidFill>
            <a:ln w="12700" cap="flat">
              <a:noFill/>
              <a:miter lim="400000"/>
            </a:ln>
            <a:effectLst/>
          </p:spPr>
          <p:txBody>
            <a:bodyPr wrap="square" lIns="91440" tIns="45720" rIns="91440" bIns="45720" numCol="1" anchor="t">
              <a:normAutofit/>
            </a:bodyPr>
            <a:lstStyle/>
            <a:p>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4" name="íśliḑé"/>
            <p:cNvSpPr/>
            <p:nvPr/>
          </p:nvSpPr>
          <p:spPr>
            <a:xfrm>
              <a:off x="2823210" y="3568700"/>
              <a:ext cx="4224655" cy="511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560" y="21600"/>
                  </a:lnTo>
                  <a:lnTo>
                    <a:pt x="21600" y="10800"/>
                  </a:lnTo>
                  <a:lnTo>
                    <a:pt x="20560" y="0"/>
                  </a:lnTo>
                  <a:lnTo>
                    <a:pt x="0" y="0"/>
                  </a:lnTo>
                  <a:close/>
                </a:path>
              </a:pathLst>
            </a:custGeom>
            <a:solidFill>
              <a:srgbClr val="3FA97F"/>
            </a:solidFill>
            <a:ln w="12700" cap="flat">
              <a:noFill/>
              <a:miter lim="400000"/>
            </a:ln>
            <a:effectLst/>
          </p:spPr>
          <p:txBody>
            <a:bodyPr wrap="square" lIns="91440" tIns="45720" rIns="91440" bIns="45720" numCol="1" anchor="t">
              <a:normAutofit/>
            </a:bodyPr>
            <a:lstStyle/>
            <a:p>
              <a:pPr lvl="0" algn="l">
                <a:buClrTx/>
                <a:buSzTx/>
                <a:buFontTx/>
              </a:pP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5" name="îṩḻïḋè"/>
            <p:cNvSpPr/>
            <p:nvPr/>
          </p:nvSpPr>
          <p:spPr>
            <a:xfrm>
              <a:off x="2823845" y="4189730"/>
              <a:ext cx="3914140" cy="466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368" y="21600"/>
                  </a:lnTo>
                  <a:lnTo>
                    <a:pt x="21600" y="0"/>
                  </a:lnTo>
                  <a:lnTo>
                    <a:pt x="0" y="0"/>
                  </a:lnTo>
                  <a:close/>
                </a:path>
              </a:pathLst>
            </a:custGeom>
            <a:solidFill>
              <a:srgbClr val="3FA97F"/>
            </a:solidFill>
            <a:ln w="12700" cap="flat">
              <a:noFill/>
              <a:miter lim="400000"/>
            </a:ln>
            <a:effectLst/>
          </p:spPr>
          <p:txBody>
            <a:bodyPr wrap="square" lIns="91440" tIns="45720" rIns="91440" bIns="45720" numCol="1" anchor="t">
              <a:normAutofit/>
            </a:bodyPr>
            <a:lstStyle/>
            <a:p>
              <a:pPr lvl="0" algn="l">
                <a:buClrTx/>
                <a:buSzTx/>
                <a:buFontTx/>
              </a:pP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3" name="ïṥļíḍè"/>
            <p:cNvSpPr/>
            <p:nvPr/>
          </p:nvSpPr>
          <p:spPr>
            <a:xfrm>
              <a:off x="2823845" y="5351145"/>
              <a:ext cx="3126740" cy="4870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049" y="21600"/>
                  </a:lnTo>
                  <a:lnTo>
                    <a:pt x="21600" y="0"/>
                  </a:lnTo>
                  <a:lnTo>
                    <a:pt x="0" y="0"/>
                  </a:lnTo>
                  <a:close/>
                </a:path>
              </a:pathLst>
            </a:custGeom>
            <a:solidFill>
              <a:srgbClr val="3FA97F"/>
            </a:solidFill>
            <a:ln w="12700" cap="flat">
              <a:noFill/>
              <a:miter lim="400000"/>
            </a:ln>
            <a:effectLst/>
          </p:spPr>
          <p:txBody>
            <a:bodyPr wrap="square" lIns="91440" tIns="45720" rIns="91440" bIns="45720" numCol="1" anchor="t">
              <a:normAutofit/>
            </a:bodyPr>
            <a:lstStyle/>
            <a:p>
              <a:pPr lvl="0" algn="l">
                <a:buClrTx/>
                <a:buSzTx/>
                <a:buFontTx/>
              </a:pP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 name="íşľíḓè"/>
            <p:cNvSpPr/>
            <p:nvPr/>
          </p:nvSpPr>
          <p:spPr>
            <a:xfrm>
              <a:off x="2822575" y="2994660"/>
              <a:ext cx="3980180" cy="51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9368" y="0"/>
                  </a:lnTo>
                  <a:lnTo>
                    <a:pt x="0" y="0"/>
                  </a:lnTo>
                  <a:close/>
                </a:path>
              </a:pathLst>
            </a:custGeom>
            <a:solidFill>
              <a:srgbClr val="3FA97F"/>
            </a:solidFill>
            <a:ln w="12700" cap="flat">
              <a:noFill/>
              <a:miter lim="400000"/>
            </a:ln>
            <a:effectLst/>
          </p:spPr>
          <p:txBody>
            <a:bodyPr wrap="square" lIns="91440" tIns="45720" rIns="91440" bIns="45720" numCol="1" anchor="t">
              <a:normAutofit/>
            </a:bodyPr>
            <a:lstStyle/>
            <a:p>
              <a:pPr lvl="0" algn="l">
                <a:buClrTx/>
                <a:buSzTx/>
                <a:buFontTx/>
              </a:pP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 name="îṩḻïḋè"/>
            <p:cNvSpPr/>
            <p:nvPr/>
          </p:nvSpPr>
          <p:spPr>
            <a:xfrm>
              <a:off x="2814320" y="4726305"/>
              <a:ext cx="3547745" cy="5124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368" y="21600"/>
                  </a:lnTo>
                  <a:lnTo>
                    <a:pt x="21600" y="0"/>
                  </a:lnTo>
                  <a:lnTo>
                    <a:pt x="0" y="0"/>
                  </a:lnTo>
                  <a:close/>
                </a:path>
              </a:pathLst>
            </a:custGeom>
            <a:solidFill>
              <a:srgbClr val="3FA97F"/>
            </a:solidFill>
            <a:ln w="12700" cap="flat">
              <a:noFill/>
              <a:miter lim="400000"/>
            </a:ln>
            <a:effectLst/>
          </p:spPr>
          <p:txBody>
            <a:bodyPr wrap="square" lIns="91440" tIns="45720" rIns="91440" bIns="45720" numCol="1" anchor="t">
              <a:normAutofit/>
            </a:bodyPr>
            <a:lstStyle/>
            <a:p>
              <a:pPr lvl="0" algn="l">
                <a:buClrTx/>
                <a:buSzTx/>
                <a:buFontTx/>
              </a:pP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1" name="文本框 120"/>
            <p:cNvSpPr txBox="1"/>
            <p:nvPr/>
          </p:nvSpPr>
          <p:spPr>
            <a:xfrm>
              <a:off x="3486785" y="1896745"/>
              <a:ext cx="1591945" cy="306705"/>
            </a:xfrm>
            <a:prstGeom prst="rect">
              <a:avLst/>
            </a:prstGeom>
            <a:noFill/>
            <a:ln w="9525">
              <a:noFill/>
            </a:ln>
          </p:spPr>
          <p:txBody>
            <a:bodyPr wrap="square">
              <a:spAutoFit/>
            </a:bodyPr>
            <a:lstStyle/>
            <a:p>
              <a:pPr indent="0"/>
              <a:r>
                <a:rPr lang="zh-CN" sz="1400" b="1">
                  <a:solidFill>
                    <a:schemeClr val="bg1"/>
                  </a:solidFill>
                  <a:latin typeface="微软雅黑" panose="020B0503020204020204" pitchFamily="34" charset="-122"/>
                  <a:ea typeface="微软雅黑" panose="020B0503020204020204" pitchFamily="34" charset="-122"/>
                  <a:cs typeface="仿宋_GB2312" panose="02010609030101010101" charset="-122"/>
                </a:rPr>
                <a:t>融媒体中心</a:t>
              </a:r>
              <a:endParaRPr lang="zh-CN" altLang="en-US" sz="1400" b="1">
                <a:solidFill>
                  <a:schemeClr val="bg1"/>
                </a:solidFill>
                <a:latin typeface="微软雅黑" panose="020B0503020204020204" pitchFamily="34" charset="-122"/>
                <a:ea typeface="微软雅黑" panose="020B0503020204020204" pitchFamily="34" charset="-122"/>
                <a:cs typeface="仿宋_GB2312" panose="02010609030101010101" charset="-122"/>
              </a:endParaRPr>
            </a:p>
          </p:txBody>
        </p:sp>
        <p:sp>
          <p:nvSpPr>
            <p:cNvPr id="122" name="文本框 121"/>
            <p:cNvSpPr txBox="1"/>
            <p:nvPr/>
          </p:nvSpPr>
          <p:spPr>
            <a:xfrm>
              <a:off x="3486785" y="2506980"/>
              <a:ext cx="1318260" cy="306705"/>
            </a:xfrm>
            <a:prstGeom prst="rect">
              <a:avLst/>
            </a:prstGeom>
            <a:noFill/>
            <a:ln w="9525">
              <a:noFill/>
            </a:ln>
          </p:spPr>
          <p:txBody>
            <a:bodyPr wrap="square">
              <a:spAutoFit/>
            </a:bodyPr>
            <a:lstStyle/>
            <a:p>
              <a:pPr indent="0"/>
              <a:r>
                <a:rPr lang="zh-CN" sz="1400" b="1">
                  <a:solidFill>
                    <a:schemeClr val="bg1"/>
                  </a:solidFill>
                  <a:latin typeface="微软雅黑" panose="020B0503020204020204" pitchFamily="34" charset="-122"/>
                  <a:ea typeface="微软雅黑" panose="020B0503020204020204" pitchFamily="34" charset="-122"/>
                  <a:cs typeface="仿宋_GB2312" panose="02010609030101010101" charset="-122"/>
                </a:rPr>
                <a:t>文明实践中心</a:t>
              </a:r>
              <a:endParaRPr lang="zh-CN" altLang="en-US" sz="1400" b="1">
                <a:solidFill>
                  <a:schemeClr val="bg1"/>
                </a:solidFill>
                <a:latin typeface="微软雅黑" panose="020B0503020204020204" pitchFamily="34" charset="-122"/>
                <a:ea typeface="微软雅黑" panose="020B0503020204020204" pitchFamily="34" charset="-122"/>
                <a:cs typeface="仿宋_GB2312" panose="02010609030101010101" charset="-122"/>
              </a:endParaRPr>
            </a:p>
          </p:txBody>
        </p:sp>
        <p:sp>
          <p:nvSpPr>
            <p:cNvPr id="123" name="文本框 122"/>
            <p:cNvSpPr txBox="1"/>
            <p:nvPr/>
          </p:nvSpPr>
          <p:spPr>
            <a:xfrm>
              <a:off x="3486785" y="3084195"/>
              <a:ext cx="1318260" cy="306705"/>
            </a:xfrm>
            <a:prstGeom prst="rect">
              <a:avLst/>
            </a:prstGeom>
            <a:noFill/>
            <a:ln w="9525">
              <a:noFill/>
            </a:ln>
          </p:spPr>
          <p:txBody>
            <a:bodyPr wrap="square">
              <a:spAutoFit/>
            </a:bodyPr>
            <a:lstStyle/>
            <a:p>
              <a:pPr indent="0"/>
              <a:r>
                <a:rPr lang="zh-CN" sz="1400" b="1">
                  <a:solidFill>
                    <a:schemeClr val="bg1"/>
                  </a:solidFill>
                  <a:latin typeface="微软雅黑" panose="020B0503020204020204" pitchFamily="34" charset="-122"/>
                  <a:ea typeface="微软雅黑" panose="020B0503020204020204" pitchFamily="34" charset="-122"/>
                  <a:cs typeface="仿宋_GB2312" panose="02010609030101010101" charset="-122"/>
                </a:rPr>
                <a:t>智慧政务</a:t>
              </a:r>
            </a:p>
          </p:txBody>
        </p:sp>
        <p:sp>
          <p:nvSpPr>
            <p:cNvPr id="124" name="文本框 123"/>
            <p:cNvSpPr txBox="1"/>
            <p:nvPr/>
          </p:nvSpPr>
          <p:spPr>
            <a:xfrm>
              <a:off x="3486785" y="3705860"/>
              <a:ext cx="1318260" cy="306705"/>
            </a:xfrm>
            <a:prstGeom prst="rect">
              <a:avLst/>
            </a:prstGeom>
            <a:noFill/>
            <a:ln w="9525">
              <a:noFill/>
            </a:ln>
          </p:spPr>
          <p:txBody>
            <a:bodyPr wrap="square">
              <a:spAutoFit/>
            </a:bodyPr>
            <a:lstStyle/>
            <a:p>
              <a:pPr indent="0"/>
              <a:r>
                <a:rPr lang="zh-CN" sz="1400" b="1" dirty="0">
                  <a:solidFill>
                    <a:schemeClr val="bg1"/>
                  </a:solidFill>
                  <a:latin typeface="微软雅黑" panose="020B0503020204020204" pitchFamily="34" charset="-122"/>
                  <a:ea typeface="微软雅黑" panose="020B0503020204020204" pitchFamily="34" charset="-122"/>
                  <a:cs typeface="仿宋_GB2312" panose="02010609030101010101" charset="-122"/>
                </a:rPr>
                <a:t>智慧党建</a:t>
              </a:r>
            </a:p>
          </p:txBody>
        </p:sp>
        <p:sp>
          <p:nvSpPr>
            <p:cNvPr id="125" name="文本框 124"/>
            <p:cNvSpPr txBox="1"/>
            <p:nvPr/>
          </p:nvSpPr>
          <p:spPr>
            <a:xfrm>
              <a:off x="3486785" y="4269740"/>
              <a:ext cx="1318260" cy="306705"/>
            </a:xfrm>
            <a:prstGeom prst="rect">
              <a:avLst/>
            </a:prstGeom>
            <a:noFill/>
            <a:ln w="9525">
              <a:noFill/>
            </a:ln>
          </p:spPr>
          <p:txBody>
            <a:bodyPr wrap="square">
              <a:spAutoFit/>
            </a:bodyPr>
            <a:lstStyle/>
            <a:p>
              <a:pPr indent="0"/>
              <a:r>
                <a:rPr lang="zh-CN" sz="1400" b="1">
                  <a:solidFill>
                    <a:schemeClr val="bg1"/>
                  </a:solidFill>
                  <a:latin typeface="微软雅黑" panose="020B0503020204020204" pitchFamily="34" charset="-122"/>
                  <a:ea typeface="微软雅黑" panose="020B0503020204020204" pitchFamily="34" charset="-122"/>
                  <a:cs typeface="仿宋_GB2312" panose="02010609030101010101" charset="-122"/>
                </a:rPr>
                <a:t>平安家园</a:t>
              </a:r>
            </a:p>
          </p:txBody>
        </p:sp>
        <p:sp>
          <p:nvSpPr>
            <p:cNvPr id="126" name="文本框 125"/>
            <p:cNvSpPr txBox="1"/>
            <p:nvPr/>
          </p:nvSpPr>
          <p:spPr>
            <a:xfrm>
              <a:off x="3486785" y="4829175"/>
              <a:ext cx="1318260" cy="306705"/>
            </a:xfrm>
            <a:prstGeom prst="rect">
              <a:avLst/>
            </a:prstGeom>
            <a:noFill/>
            <a:ln w="9525">
              <a:noFill/>
            </a:ln>
          </p:spPr>
          <p:txBody>
            <a:bodyPr wrap="square">
              <a:spAutoFit/>
            </a:bodyPr>
            <a:lstStyle/>
            <a:p>
              <a:pPr indent="0"/>
              <a:r>
                <a:rPr lang="zh-CN" sz="1400" b="1">
                  <a:solidFill>
                    <a:schemeClr val="bg1"/>
                  </a:solidFill>
                  <a:latin typeface="微软雅黑" panose="020B0503020204020204" pitchFamily="34" charset="-122"/>
                  <a:ea typeface="微软雅黑" panose="020B0503020204020204" pitchFamily="34" charset="-122"/>
                  <a:cs typeface="仿宋_GB2312" panose="02010609030101010101" charset="-122"/>
                </a:rPr>
                <a:t>视频会议</a:t>
              </a:r>
            </a:p>
          </p:txBody>
        </p:sp>
        <p:sp>
          <p:nvSpPr>
            <p:cNvPr id="127" name="文本框 126"/>
            <p:cNvSpPr txBox="1"/>
            <p:nvPr/>
          </p:nvSpPr>
          <p:spPr>
            <a:xfrm>
              <a:off x="3486785" y="5410835"/>
              <a:ext cx="1318260" cy="306705"/>
            </a:xfrm>
            <a:prstGeom prst="rect">
              <a:avLst/>
            </a:prstGeom>
            <a:noFill/>
            <a:ln w="9525">
              <a:noFill/>
            </a:ln>
          </p:spPr>
          <p:txBody>
            <a:bodyPr wrap="square">
              <a:spAutoFit/>
            </a:bodyPr>
            <a:lstStyle/>
            <a:p>
              <a:pPr indent="0"/>
              <a:r>
                <a:rPr lang="zh-CN" sz="1400" b="1">
                  <a:solidFill>
                    <a:schemeClr val="bg1"/>
                  </a:solidFill>
                  <a:latin typeface="微软雅黑" panose="020B0503020204020204" pitchFamily="34" charset="-122"/>
                  <a:ea typeface="微软雅黑" panose="020B0503020204020204" pitchFamily="34" charset="-122"/>
                  <a:cs typeface="仿宋_GB2312" panose="02010609030101010101" charset="-122"/>
                </a:rPr>
                <a:t>智慧服务</a:t>
              </a:r>
            </a:p>
          </p:txBody>
        </p:sp>
        <p:sp>
          <p:nvSpPr>
            <p:cNvPr id="139" name="文本框 138"/>
            <p:cNvSpPr txBox="1"/>
            <p:nvPr/>
          </p:nvSpPr>
          <p:spPr>
            <a:xfrm>
              <a:off x="8048625" y="3625215"/>
              <a:ext cx="1115060" cy="398780"/>
            </a:xfrm>
            <a:prstGeom prst="rect">
              <a:avLst/>
            </a:prstGeom>
            <a:noFill/>
            <a:ln w="9525">
              <a:noFill/>
            </a:ln>
          </p:spPr>
          <p:txBody>
            <a:bodyPr wrap="square">
              <a:spAutoFit/>
            </a:bodyPr>
            <a:lstStyle/>
            <a:p>
              <a:pPr indent="0"/>
              <a:r>
                <a:rPr lang="en-US" sz="2000" b="1">
                  <a:solidFill>
                    <a:schemeClr val="bg1"/>
                  </a:solidFill>
                  <a:latin typeface="微软雅黑" panose="020B0503020204020204" pitchFamily="34" charset="-122"/>
                  <a:ea typeface="微软雅黑" panose="020B0503020204020204" pitchFamily="34" charset="-122"/>
                </a:rPr>
                <a:t>1+N</a:t>
              </a:r>
              <a:endParaRPr lang="en-US" altLang="en-US" sz="2000" b="1">
                <a:solidFill>
                  <a:schemeClr val="bg1"/>
                </a:solidFill>
                <a:latin typeface="微软雅黑" panose="020B0503020204020204" pitchFamily="34" charset="-122"/>
                <a:ea typeface="微软雅黑" panose="020B0503020204020204" pitchFamily="34" charset="-122"/>
              </a:endParaRPr>
            </a:p>
          </p:txBody>
        </p:sp>
        <p:grpSp>
          <p:nvGrpSpPr>
            <p:cNvPr id="144" name="组合 143"/>
            <p:cNvGrpSpPr/>
            <p:nvPr/>
          </p:nvGrpSpPr>
          <p:grpSpPr>
            <a:xfrm flipH="1">
              <a:off x="8296668" y="2913158"/>
              <a:ext cx="1782820" cy="425921"/>
              <a:chOff x="6106" y="2470"/>
              <a:chExt cx="2867" cy="344"/>
            </a:xfrm>
          </p:grpSpPr>
          <p:cxnSp>
            <p:nvCxnSpPr>
              <p:cNvPr id="142" name="Straight Connector 39@|9FFC:0|FBC:0|LFC:6905428|LBC:16777215"/>
              <p:cNvCxnSpPr/>
              <p:nvPr>
                <p:custDataLst>
                  <p:tags r:id="rId4"/>
                </p:custDataLst>
              </p:nvPr>
            </p:nvCxnSpPr>
            <p:spPr bwMode="auto">
              <a:xfrm flipH="1" flipV="1">
                <a:off x="8515" y="2470"/>
                <a:ext cx="458" cy="344"/>
              </a:xfrm>
              <a:prstGeom prst="line">
                <a:avLst/>
              </a:prstGeom>
              <a:ln w="25400">
                <a:solidFill>
                  <a:srgbClr val="336E3A"/>
                </a:solidFill>
              </a:ln>
            </p:spPr>
            <p:style>
              <a:lnRef idx="1">
                <a:srgbClr val="FC546D"/>
              </a:lnRef>
              <a:fillRef idx="0">
                <a:srgbClr val="FC546D"/>
              </a:fillRef>
              <a:effectRef idx="0">
                <a:srgbClr val="FC546D"/>
              </a:effectRef>
              <a:fontRef idx="minor">
                <a:sysClr val="windowText" lastClr="000000"/>
              </a:fontRef>
            </p:style>
          </p:cxnSp>
          <p:cxnSp>
            <p:nvCxnSpPr>
              <p:cNvPr id="143" name="Straight Connector 40@|9FFC:0|FBC:0|LFC:6905428|LBC:16777215"/>
              <p:cNvCxnSpPr/>
              <p:nvPr>
                <p:custDataLst>
                  <p:tags r:id="rId5"/>
                </p:custDataLst>
              </p:nvPr>
            </p:nvCxnSpPr>
            <p:spPr bwMode="auto">
              <a:xfrm flipH="1">
                <a:off x="6106" y="2474"/>
                <a:ext cx="2413" cy="0"/>
              </a:xfrm>
              <a:prstGeom prst="line">
                <a:avLst/>
              </a:prstGeom>
              <a:ln w="25400">
                <a:solidFill>
                  <a:srgbClr val="336E3A"/>
                </a:solidFill>
                <a:tailEnd type="oval" w="lg" len="lg"/>
              </a:ln>
            </p:spPr>
            <p:style>
              <a:lnRef idx="1">
                <a:srgbClr val="FC546D"/>
              </a:lnRef>
              <a:fillRef idx="0">
                <a:srgbClr val="FC546D"/>
              </a:fillRef>
              <a:effectRef idx="0">
                <a:srgbClr val="FC546D"/>
              </a:effectRef>
              <a:fontRef idx="minor">
                <a:sysClr val="windowText" lastClr="000000"/>
              </a:fontRef>
            </p:style>
          </p:cxnSp>
        </p:grpSp>
        <p:sp>
          <p:nvSpPr>
            <p:cNvPr id="145" name="文本框 144"/>
            <p:cNvSpPr txBox="1"/>
            <p:nvPr/>
          </p:nvSpPr>
          <p:spPr>
            <a:xfrm>
              <a:off x="8444865" y="2606675"/>
              <a:ext cx="2026920" cy="306705"/>
            </a:xfrm>
            <a:prstGeom prst="rect">
              <a:avLst/>
            </a:prstGeom>
            <a:noFill/>
            <a:ln w="9525">
              <a:noFill/>
            </a:ln>
          </p:spPr>
          <p:txBody>
            <a:bodyPr wrap="square">
              <a:spAutoFit/>
            </a:bodyPr>
            <a:lstStyle/>
            <a:p>
              <a:pPr indent="0"/>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1个综合管理平台</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49" name="Straight Connector 39@|9FFC:0|FBC:0|LFC:6905428|LBC:16777215"/>
            <p:cNvCxnSpPr/>
            <p:nvPr>
              <p:custDataLst>
                <p:tags r:id="rId2"/>
              </p:custDataLst>
            </p:nvPr>
          </p:nvCxnSpPr>
          <p:spPr bwMode="auto">
            <a:xfrm>
              <a:off x="8340725" y="4327525"/>
              <a:ext cx="254000" cy="332105"/>
            </a:xfrm>
            <a:prstGeom prst="line">
              <a:avLst/>
            </a:prstGeom>
            <a:ln w="25400">
              <a:solidFill>
                <a:srgbClr val="336E3A"/>
              </a:solidFill>
            </a:ln>
          </p:spPr>
          <p:style>
            <a:lnRef idx="1">
              <a:srgbClr val="FC546D"/>
            </a:lnRef>
            <a:fillRef idx="0">
              <a:srgbClr val="FC546D"/>
            </a:fillRef>
            <a:effectRef idx="0">
              <a:srgbClr val="FC546D"/>
            </a:effectRef>
            <a:fontRef idx="minor">
              <a:sysClr val="windowText" lastClr="000000"/>
            </a:fontRef>
          </p:style>
        </p:cxnSp>
        <p:cxnSp>
          <p:nvCxnSpPr>
            <p:cNvPr id="150" name="Straight Connector 40@|9FFC:0|FBC:0|LFC:6905428|LBC:16777215"/>
            <p:cNvCxnSpPr/>
            <p:nvPr>
              <p:custDataLst>
                <p:tags r:id="rId3"/>
              </p:custDataLst>
            </p:nvPr>
          </p:nvCxnSpPr>
          <p:spPr bwMode="auto">
            <a:xfrm>
              <a:off x="8586470" y="4676140"/>
              <a:ext cx="1500505" cy="0"/>
            </a:xfrm>
            <a:prstGeom prst="line">
              <a:avLst/>
            </a:prstGeom>
            <a:ln w="25400">
              <a:solidFill>
                <a:srgbClr val="336E3A"/>
              </a:solidFill>
              <a:tailEnd type="oval" w="lg" len="lg"/>
            </a:ln>
          </p:spPr>
          <p:style>
            <a:lnRef idx="1">
              <a:srgbClr val="FC546D"/>
            </a:lnRef>
            <a:fillRef idx="0">
              <a:srgbClr val="FC546D"/>
            </a:fillRef>
            <a:effectRef idx="0">
              <a:srgbClr val="FC546D"/>
            </a:effectRef>
            <a:fontRef idx="minor">
              <a:sysClr val="windowText" lastClr="000000"/>
            </a:fontRef>
          </p:style>
        </p:cxnSp>
        <p:sp>
          <p:nvSpPr>
            <p:cNvPr id="151" name="文本框 150"/>
            <p:cNvSpPr txBox="1"/>
            <p:nvPr/>
          </p:nvSpPr>
          <p:spPr>
            <a:xfrm>
              <a:off x="8594725" y="4692650"/>
              <a:ext cx="2026920" cy="306705"/>
            </a:xfrm>
            <a:prstGeom prst="rect">
              <a:avLst/>
            </a:prstGeom>
            <a:noFill/>
            <a:ln w="9525">
              <a:noFill/>
            </a:ln>
          </p:spPr>
          <p:txBody>
            <a:bodyPr wrap="square">
              <a:spAutoFit/>
            </a:bodyPr>
            <a:lstStyle/>
            <a:p>
              <a:pPr indent="0"/>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多个子系统</a:t>
              </a:r>
            </a:p>
          </p:txBody>
        </p:sp>
      </p:grpSp>
      <p:sp>
        <p:nvSpPr>
          <p:cNvPr id="2" name="文本框 1"/>
          <p:cNvSpPr txBox="1"/>
          <p:nvPr/>
        </p:nvSpPr>
        <p:spPr>
          <a:xfrm>
            <a:off x="1179671" y="5618889"/>
            <a:ext cx="9831070" cy="368300"/>
          </a:xfrm>
          <a:prstGeom prst="rect">
            <a:avLst/>
          </a:prstGeom>
          <a:noFill/>
        </p:spPr>
        <p:txBody>
          <a:bodyPr wrap="square" rtlCol="0" anchor="t">
            <a:spAutoFit/>
          </a:bodyPr>
          <a:lstStyle/>
          <a:p>
            <a:pPr algn="just"/>
            <a:r>
              <a:rPr lang="zh-CN" altLang="en-US" dirty="0">
                <a:solidFill>
                  <a:srgbClr val="3FA97F"/>
                </a:solidFill>
              </a:rPr>
              <a:t>实现了“媒体+精神文明+政务+党务+服务”的融合，实现了省市县镇村五级分域管理及服务。</a:t>
            </a:r>
          </a:p>
        </p:txBody>
      </p:sp>
    </p:spTree>
  </p:cSld>
  <p:clrMapOvr>
    <a:masterClrMapping/>
  </p:clrMapOvr>
  <p:transition spd="slow"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0266"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529715" y="1891665"/>
            <a:ext cx="9130665" cy="3871595"/>
            <a:chOff x="2319" y="2979"/>
            <a:chExt cx="14379" cy="6097"/>
          </a:xfrm>
        </p:grpSpPr>
        <p:grpSp>
          <p:nvGrpSpPr>
            <p:cNvPr id="11" name="组合 10"/>
            <p:cNvGrpSpPr/>
            <p:nvPr/>
          </p:nvGrpSpPr>
          <p:grpSpPr>
            <a:xfrm>
              <a:off x="2319" y="3007"/>
              <a:ext cx="6718" cy="5989"/>
              <a:chOff x="2319" y="3007"/>
              <a:chExt cx="9387" cy="5989"/>
            </a:xfrm>
          </p:grpSpPr>
          <p:sp>
            <p:nvSpPr>
              <p:cNvPr id="33" name="矩形 32"/>
              <p:cNvSpPr/>
              <p:nvPr/>
            </p:nvSpPr>
            <p:spPr>
              <a:xfrm>
                <a:off x="2319" y="3231"/>
                <a:ext cx="9387" cy="5765"/>
              </a:xfrm>
              <a:prstGeom prst="rect">
                <a:avLst/>
              </a:prstGeom>
              <a:solidFill>
                <a:srgbClr val="E0ECF7"/>
              </a:solidFill>
              <a:ln w="31750">
                <a:solidFill>
                  <a:srgbClr val="3FA97F"/>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任意多边形: 形状 33"/>
              <p:cNvSpPr/>
              <p:nvPr/>
            </p:nvSpPr>
            <p:spPr>
              <a:xfrm>
                <a:off x="5734" y="3007"/>
                <a:ext cx="2556" cy="581"/>
              </a:xfrm>
              <a:custGeom>
                <a:avLst/>
                <a:gdLst>
                  <a:gd name="connsiteX0" fmla="*/ 0 w 3520439"/>
                  <a:gd name="connsiteY0" fmla="*/ 73801 h 442800"/>
                  <a:gd name="connsiteX1" fmla="*/ 73801 w 3520439"/>
                  <a:gd name="connsiteY1" fmla="*/ 0 h 442800"/>
                  <a:gd name="connsiteX2" fmla="*/ 3446638 w 3520439"/>
                  <a:gd name="connsiteY2" fmla="*/ 0 h 442800"/>
                  <a:gd name="connsiteX3" fmla="*/ 3520439 w 3520439"/>
                  <a:gd name="connsiteY3" fmla="*/ 73801 h 442800"/>
                  <a:gd name="connsiteX4" fmla="*/ 3520439 w 3520439"/>
                  <a:gd name="connsiteY4" fmla="*/ 368999 h 442800"/>
                  <a:gd name="connsiteX5" fmla="*/ 3446638 w 3520439"/>
                  <a:gd name="connsiteY5" fmla="*/ 442800 h 442800"/>
                  <a:gd name="connsiteX6" fmla="*/ 73801 w 3520439"/>
                  <a:gd name="connsiteY6" fmla="*/ 442800 h 442800"/>
                  <a:gd name="connsiteX7" fmla="*/ 0 w 3520439"/>
                  <a:gd name="connsiteY7" fmla="*/ 368999 h 442800"/>
                  <a:gd name="connsiteX8" fmla="*/ 0 w 3520439"/>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439" h="442800">
                    <a:moveTo>
                      <a:pt x="0" y="73801"/>
                    </a:moveTo>
                    <a:cubicBezTo>
                      <a:pt x="0" y="33042"/>
                      <a:pt x="33042" y="0"/>
                      <a:pt x="73801" y="0"/>
                    </a:cubicBezTo>
                    <a:lnTo>
                      <a:pt x="3446638" y="0"/>
                    </a:lnTo>
                    <a:cubicBezTo>
                      <a:pt x="3487397" y="0"/>
                      <a:pt x="3520439" y="33042"/>
                      <a:pt x="3520439" y="73801"/>
                    </a:cubicBezTo>
                    <a:lnTo>
                      <a:pt x="3520439" y="368999"/>
                    </a:lnTo>
                    <a:cubicBezTo>
                      <a:pt x="3520439" y="409758"/>
                      <a:pt x="3487397" y="442800"/>
                      <a:pt x="3446638" y="442800"/>
                    </a:cubicBezTo>
                    <a:lnTo>
                      <a:pt x="73801" y="442800"/>
                    </a:lnTo>
                    <a:cubicBezTo>
                      <a:pt x="33042" y="442800"/>
                      <a:pt x="0" y="409758"/>
                      <a:pt x="0" y="368999"/>
                    </a:cubicBezTo>
                    <a:lnTo>
                      <a:pt x="0" y="73801"/>
                    </a:lnTo>
                    <a:close/>
                  </a:path>
                </a:pathLst>
              </a:custGeom>
              <a:solidFill>
                <a:srgbClr val="3FA97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sz="1600" b="1" dirty="0">
                    <a:solidFill>
                      <a:schemeClr val="bg1"/>
                    </a:solidFill>
                    <a:effectLst/>
                    <a:latin typeface="微软雅黑" panose="020B0503020204020204" pitchFamily="34" charset="-122"/>
                    <a:ea typeface="微软雅黑" panose="020B0503020204020204" pitchFamily="34" charset="-122"/>
                    <a:sym typeface="+mn-ea"/>
                  </a:rPr>
                  <a:t>公益性</a:t>
                </a:r>
              </a:p>
            </p:txBody>
          </p:sp>
          <p:sp>
            <p:nvSpPr>
              <p:cNvPr id="35" name="文本框 34"/>
              <p:cNvSpPr txBox="1"/>
              <p:nvPr/>
            </p:nvSpPr>
            <p:spPr>
              <a:xfrm>
                <a:off x="2319" y="3751"/>
                <a:ext cx="9387" cy="4215"/>
              </a:xfrm>
              <a:prstGeom prst="rect">
                <a:avLst/>
              </a:prstGeom>
              <a:noFill/>
            </p:spPr>
            <p:txBody>
              <a:bodyPr wrap="square" rtlCol="0">
                <a:spAutoFit/>
              </a:bodyPr>
              <a:lstStyle/>
              <a:p>
                <a:pPr indent="406400" algn="just" fontAlgn="auto">
                  <a:lnSpc>
                    <a:spcPct val="150000"/>
                  </a:lnSpc>
                  <a:extLst>
                    <a:ext uri="{35155182-B16C-46BC-9424-99874614C6A1}">
                      <wpsdc:indentchars xmlns:wpsdc="http://www.wps.cn/officeDocument/2017/drawingmlCustomData" xmlns="" val="200" checksum="1740828767"/>
                    </a:ext>
                  </a:extLs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牢记党媒政网的政治属性，做好政务信息宣传工作；发挥广电网络的资源优势，助力文化产业发展；践行文化国企的使命担当，提升基层群众服务工作。</a:t>
                </a:r>
              </a:p>
              <a:p>
                <a:pPr indent="406400" algn="just" fontAlgn="auto">
                  <a:lnSpc>
                    <a:spcPct val="150000"/>
                  </a:lnSpc>
                  <a:extLst>
                    <a:ext uri="{35155182-B16C-46BC-9424-99874614C6A1}">
                      <wpsdc:indentchars xmlns:wpsdc="http://www.wps.cn/officeDocument/2017/drawingmlCustomData" xmlns="" val="200" checksum="1740828767"/>
                    </a:ext>
                  </a:extLs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融合理论宣讲、教育服务、文化健康服务、科技科普服务、文化宣传服务，打造宣传党建、教育党员、关心群众、服务群众的公益化产品。</a:t>
                </a:r>
              </a:p>
            </p:txBody>
          </p:sp>
        </p:grpSp>
        <p:grpSp>
          <p:nvGrpSpPr>
            <p:cNvPr id="12" name="组合 11"/>
            <p:cNvGrpSpPr/>
            <p:nvPr/>
          </p:nvGrpSpPr>
          <p:grpSpPr>
            <a:xfrm>
              <a:off x="9980" y="2979"/>
              <a:ext cx="6718" cy="6097"/>
              <a:chOff x="9980" y="2979"/>
              <a:chExt cx="6718" cy="6097"/>
            </a:xfrm>
          </p:grpSpPr>
          <p:sp>
            <p:nvSpPr>
              <p:cNvPr id="36" name="矩形 35"/>
              <p:cNvSpPr/>
              <p:nvPr/>
            </p:nvSpPr>
            <p:spPr>
              <a:xfrm>
                <a:off x="9980" y="3231"/>
                <a:ext cx="6718" cy="5765"/>
              </a:xfrm>
              <a:prstGeom prst="rect">
                <a:avLst/>
              </a:prstGeom>
              <a:solidFill>
                <a:srgbClr val="E0ECF7"/>
              </a:solidFill>
              <a:ln w="31750">
                <a:solidFill>
                  <a:srgbClr val="3FA97F"/>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任意多边形: 形状 36"/>
              <p:cNvSpPr/>
              <p:nvPr/>
            </p:nvSpPr>
            <p:spPr>
              <a:xfrm>
                <a:off x="12139" y="2979"/>
                <a:ext cx="2400" cy="581"/>
              </a:xfrm>
              <a:custGeom>
                <a:avLst/>
                <a:gdLst>
                  <a:gd name="connsiteX0" fmla="*/ 0 w 3520439"/>
                  <a:gd name="connsiteY0" fmla="*/ 73801 h 442800"/>
                  <a:gd name="connsiteX1" fmla="*/ 73801 w 3520439"/>
                  <a:gd name="connsiteY1" fmla="*/ 0 h 442800"/>
                  <a:gd name="connsiteX2" fmla="*/ 3446638 w 3520439"/>
                  <a:gd name="connsiteY2" fmla="*/ 0 h 442800"/>
                  <a:gd name="connsiteX3" fmla="*/ 3520439 w 3520439"/>
                  <a:gd name="connsiteY3" fmla="*/ 73801 h 442800"/>
                  <a:gd name="connsiteX4" fmla="*/ 3520439 w 3520439"/>
                  <a:gd name="connsiteY4" fmla="*/ 368999 h 442800"/>
                  <a:gd name="connsiteX5" fmla="*/ 3446638 w 3520439"/>
                  <a:gd name="connsiteY5" fmla="*/ 442800 h 442800"/>
                  <a:gd name="connsiteX6" fmla="*/ 73801 w 3520439"/>
                  <a:gd name="connsiteY6" fmla="*/ 442800 h 442800"/>
                  <a:gd name="connsiteX7" fmla="*/ 0 w 3520439"/>
                  <a:gd name="connsiteY7" fmla="*/ 368999 h 442800"/>
                  <a:gd name="connsiteX8" fmla="*/ 0 w 3520439"/>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439" h="442800">
                    <a:moveTo>
                      <a:pt x="0" y="73801"/>
                    </a:moveTo>
                    <a:cubicBezTo>
                      <a:pt x="0" y="33042"/>
                      <a:pt x="33042" y="0"/>
                      <a:pt x="73801" y="0"/>
                    </a:cubicBezTo>
                    <a:lnTo>
                      <a:pt x="3446638" y="0"/>
                    </a:lnTo>
                    <a:cubicBezTo>
                      <a:pt x="3487397" y="0"/>
                      <a:pt x="3520439" y="33042"/>
                      <a:pt x="3520439" y="73801"/>
                    </a:cubicBezTo>
                    <a:lnTo>
                      <a:pt x="3520439" y="368999"/>
                    </a:lnTo>
                    <a:cubicBezTo>
                      <a:pt x="3520439" y="409758"/>
                      <a:pt x="3487397" y="442800"/>
                      <a:pt x="3446638" y="442800"/>
                    </a:cubicBezTo>
                    <a:lnTo>
                      <a:pt x="73801" y="442800"/>
                    </a:lnTo>
                    <a:cubicBezTo>
                      <a:pt x="33042" y="442800"/>
                      <a:pt x="0" y="409758"/>
                      <a:pt x="0" y="368999"/>
                    </a:cubicBezTo>
                    <a:lnTo>
                      <a:pt x="0" y="73801"/>
                    </a:lnTo>
                    <a:close/>
                  </a:path>
                </a:pathLst>
              </a:custGeom>
              <a:solidFill>
                <a:srgbClr val="3FA97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1600" b="1">
                    <a:solidFill>
                      <a:schemeClr val="bg1"/>
                    </a:solidFill>
                    <a:latin typeface="微软雅黑" panose="020B0503020204020204" pitchFamily="34" charset="-122"/>
                    <a:ea typeface="微软雅黑" panose="020B0503020204020204" pitchFamily="34" charset="-122"/>
                    <a:sym typeface="+mn-ea"/>
                  </a:rPr>
                  <a:t>公集客联动性</a:t>
                </a:r>
              </a:p>
            </p:txBody>
          </p:sp>
          <p:sp>
            <p:nvSpPr>
              <p:cNvPr id="38" name="文本框 37"/>
              <p:cNvSpPr txBox="1"/>
              <p:nvPr/>
            </p:nvSpPr>
            <p:spPr>
              <a:xfrm>
                <a:off x="9980" y="3698"/>
                <a:ext cx="6717" cy="5378"/>
              </a:xfrm>
              <a:prstGeom prst="rect">
                <a:avLst/>
              </a:prstGeom>
              <a:noFill/>
            </p:spPr>
            <p:txBody>
              <a:bodyPr wrap="square" rtlCol="0">
                <a:spAutoFit/>
              </a:bodyPr>
              <a:lstStyle>
                <a:defPPr>
                  <a:defRPr lang="zh-CN"/>
                </a:defPPr>
                <a:lvl1pPr>
                  <a:lnSpc>
                    <a:spcPct val="100000"/>
                  </a:lnSpc>
                  <a:defRPr sz="13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06400" algn="just" fontAlgn="auto">
                  <a:lnSpc>
                    <a:spcPct val="150000"/>
                  </a:lnSpc>
                  <a:extLst>
                    <a:ext uri="{35155182-B16C-46BC-9424-99874614C6A1}">
                      <wpsdc:indentchars xmlns:wpsdc="http://www.wps.cn/officeDocument/2017/drawingmlCustomData" xmlns="" val="200" checksum="1740828767"/>
                    </a:ext>
                  </a:extLst>
                </a:pPr>
                <a:r>
                  <a:rPr sz="1600" dirty="0">
                    <a:sym typeface="+mn-ea"/>
                  </a:rPr>
                  <a:t>在融合“两个中心”公益属性的基础上，结合“智慧社区”和“智慧乡村”建设，把“鄂汇办（TV版）”、“雪亮工程”、“精准扶贫”、“初心在基层”、“呼与应”等政务民生服务、社区管理等功能模块根据各地实际需求有机的进行融合创新，通过“两个中心”在社区、乡村基层单位的信息化建设进程中，联动智慧社区/乡村、老旧</a:t>
                </a:r>
                <a:r>
                  <a:rPr lang="zh-CN" sz="1600" dirty="0">
                    <a:sym typeface="+mn-ea"/>
                  </a:rPr>
                  <a:t>小区</a:t>
                </a:r>
                <a:r>
                  <a:rPr sz="1600" dirty="0">
                    <a:sym typeface="+mn-ea"/>
                  </a:rPr>
                  <a:t>改</a:t>
                </a:r>
                <a:r>
                  <a:rPr lang="zh-CN" sz="1600" dirty="0">
                    <a:sym typeface="+mn-ea"/>
                  </a:rPr>
                  <a:t>造</a:t>
                </a:r>
                <a:r>
                  <a:rPr sz="1600" dirty="0">
                    <a:sym typeface="+mn-ea"/>
                  </a:rPr>
                  <a:t>的政企业务建设，带动公客、政企业务的转型发展。</a:t>
                </a:r>
              </a:p>
            </p:txBody>
          </p:sp>
        </p:grpSp>
      </p:grpSp>
    </p:spTree>
  </p:cSld>
  <p:clrMapOvr>
    <a:masterClrMapping/>
  </p:clrMapOvr>
  <p:transition spd="slow"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0266"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5020469" y="1205865"/>
            <a:ext cx="2149475" cy="347980"/>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系统架构</a:t>
            </a:r>
          </a:p>
        </p:txBody>
      </p:sp>
      <p:pic>
        <p:nvPicPr>
          <p:cNvPr id="2" name="图片 1" descr="系统架构"/>
          <p:cNvPicPr>
            <a:picLocks noChangeAspect="1"/>
          </p:cNvPicPr>
          <p:nvPr/>
        </p:nvPicPr>
        <p:blipFill>
          <a:blip r:embed="rId4"/>
          <a:stretch>
            <a:fillRect/>
          </a:stretch>
        </p:blipFill>
        <p:spPr>
          <a:xfrm>
            <a:off x="1364615" y="1739265"/>
            <a:ext cx="9461500" cy="4638675"/>
          </a:xfrm>
          <a:prstGeom prst="rect">
            <a:avLst/>
          </a:prstGeom>
        </p:spPr>
      </p:pic>
    </p:spTree>
  </p:cSld>
  <p:clrMapOvr>
    <a:masterClrMapping/>
  </p:clrMapOvr>
  <p:transition spd="slow"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0266"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5020469" y="1205865"/>
            <a:ext cx="2149475" cy="347980"/>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1、融媒体中心模块</a:t>
            </a:r>
          </a:p>
        </p:txBody>
      </p:sp>
      <p:grpSp>
        <p:nvGrpSpPr>
          <p:cNvPr id="11" name="组合 10"/>
          <p:cNvGrpSpPr/>
          <p:nvPr/>
        </p:nvGrpSpPr>
        <p:grpSpPr>
          <a:xfrm>
            <a:off x="1822768" y="1821815"/>
            <a:ext cx="8544560" cy="4587875"/>
            <a:chOff x="2789" y="2869"/>
            <a:chExt cx="13456" cy="7225"/>
          </a:xfrm>
        </p:grpSpPr>
        <p:grpSp>
          <p:nvGrpSpPr>
            <p:cNvPr id="12" name="组合 11"/>
            <p:cNvGrpSpPr/>
            <p:nvPr/>
          </p:nvGrpSpPr>
          <p:grpSpPr>
            <a:xfrm>
              <a:off x="2789" y="2894"/>
              <a:ext cx="6130" cy="7201"/>
              <a:chOff x="2340610" y="1615440"/>
              <a:chExt cx="3892550" cy="4572635"/>
            </a:xfrm>
          </p:grpSpPr>
          <p:pic>
            <p:nvPicPr>
              <p:cNvPr id="2" name="图片 -2147482605" descr="C:\Users\apple\AppData\Local\Temp\WeChat Files\419cd11df43fbb95ed335592c8b35bd.png"/>
              <p:cNvPicPr>
                <a:picLocks noChangeAspect="1"/>
              </p:cNvPicPr>
              <p:nvPr>
                <p:custDataLst>
                  <p:tags r:id="rId2"/>
                </p:custDataLst>
              </p:nvPr>
            </p:nvPicPr>
            <p:blipFill>
              <a:blip r:embed="rId5"/>
              <a:stretch>
                <a:fillRect/>
              </a:stretch>
            </p:blipFill>
            <p:spPr>
              <a:xfrm>
                <a:off x="2340610" y="1615440"/>
                <a:ext cx="3882390" cy="2182495"/>
              </a:xfrm>
              <a:prstGeom prst="rect">
                <a:avLst/>
              </a:prstGeom>
              <a:noFill/>
              <a:ln w="41275">
                <a:solidFill>
                  <a:srgbClr val="3FA97F"/>
                </a:solidFill>
              </a:ln>
            </p:spPr>
          </p:pic>
          <p:pic>
            <p:nvPicPr>
              <p:cNvPr id="5" name="图片 3" descr="C:\Users\apple\AppData\Local\Temp\WeChat Files\7b909c0a202cb944b27bd7d674304a7.png"/>
              <p:cNvPicPr>
                <a:picLocks noChangeAspect="1"/>
              </p:cNvPicPr>
              <p:nvPr/>
            </p:nvPicPr>
            <p:blipFill>
              <a:blip r:embed="rId6"/>
              <a:stretch>
                <a:fillRect/>
              </a:stretch>
            </p:blipFill>
            <p:spPr>
              <a:xfrm>
                <a:off x="2340610" y="3998595"/>
                <a:ext cx="3892550" cy="2189480"/>
              </a:xfrm>
              <a:prstGeom prst="rect">
                <a:avLst/>
              </a:prstGeom>
              <a:noFill/>
              <a:ln w="41275">
                <a:solidFill>
                  <a:srgbClr val="3FA97F"/>
                </a:solidFill>
              </a:ln>
            </p:spPr>
          </p:pic>
        </p:grpSp>
        <p:sp>
          <p:nvSpPr>
            <p:cNvPr id="6" name="文本框 5"/>
            <p:cNvSpPr txBox="1"/>
            <p:nvPr/>
          </p:nvSpPr>
          <p:spPr>
            <a:xfrm>
              <a:off x="10299" y="2869"/>
              <a:ext cx="5947" cy="6687"/>
            </a:xfrm>
            <a:prstGeom prst="rect">
              <a:avLst/>
            </a:prstGeom>
            <a:noFill/>
            <a:ln w="9525">
              <a:noFill/>
            </a:ln>
          </p:spPr>
          <p:txBody>
            <a:bodyPr wrap="square">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b="1" dirty="0" smtClean="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湖北省已经建设完成了融媒体中心省级平台——长江云，融媒体中心模块通过与长江云和当地区县融媒体中心数据接口对接，获取各级融媒体内容。以本地“定制化首页”为特色，通过多个功能板块实现各类信息分发、全方位展示本地形象，进一步强化基层党委、政府的宣传思想工作，丰富“红色阵地”建设内涵。</a:t>
              </a:r>
            </a:p>
          </p:txBody>
        </p:sp>
      </p:grpSp>
    </p:spTree>
  </p:cSld>
  <p:clrMapOvr>
    <a:masterClrMapping/>
  </p:clrMapOvr>
  <p:transition spd="slow" advTm="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flipH="1" flipV="1">
            <a:off x="-173990" y="974725"/>
            <a:ext cx="12364720" cy="45720"/>
          </a:xfrm>
          <a:prstGeom prst="homePlate">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676140" y="384810"/>
            <a:ext cx="2849880" cy="553085"/>
          </a:xfrm>
          <a:prstGeom prst="rect">
            <a:avLst/>
          </a:prstGeom>
          <a:noFill/>
        </p:spPr>
        <p:txBody>
          <a:bodyPr wrap="none" rtlCol="0">
            <a:spAutoFit/>
          </a:bodyPr>
          <a:lstStyle/>
          <a:p>
            <a:pPr algn="ctr"/>
            <a:r>
              <a:rPr lang="zh-CN" altLang="en-US" sz="3000" b="1" dirty="0">
                <a:solidFill>
                  <a:srgbClr val="3FA97F"/>
                </a:solidFill>
                <a:latin typeface="微软雅黑" panose="020B0503020204020204" pitchFamily="34" charset="-122"/>
                <a:ea typeface="微软雅黑" panose="020B0503020204020204" pitchFamily="34" charset="-122"/>
              </a:rPr>
              <a:t>二、项目创新点</a:t>
            </a:r>
          </a:p>
        </p:txBody>
      </p:sp>
      <p:sp>
        <p:nvSpPr>
          <p:cNvPr id="9" name="等腰三角形 8"/>
          <p:cNvSpPr/>
          <p:nvPr/>
        </p:nvSpPr>
        <p:spPr>
          <a:xfrm rot="2550535">
            <a:off x="9086215" y="-4254500"/>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3213212">
            <a:off x="-2973705" y="-3368675"/>
            <a:ext cx="4432935" cy="4305300"/>
          </a:xfrm>
          <a:prstGeom prst="triangle">
            <a:avLst>
              <a:gd name="adj" fmla="val 100000"/>
            </a:avLst>
          </a:prstGeom>
          <a:solidFill>
            <a:srgbClr val="74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933315" y="1205865"/>
            <a:ext cx="2477135" cy="347980"/>
          </a:xfrm>
          <a:prstGeom prst="rect">
            <a:avLst/>
          </a:prstGeom>
          <a:solidFill>
            <a:srgbClr val="3FA9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2、新时代文明实践中心模块</a:t>
            </a:r>
          </a:p>
        </p:txBody>
      </p:sp>
      <p:grpSp>
        <p:nvGrpSpPr>
          <p:cNvPr id="5" name="组合 4"/>
          <p:cNvGrpSpPr/>
          <p:nvPr/>
        </p:nvGrpSpPr>
        <p:grpSpPr>
          <a:xfrm>
            <a:off x="1405255" y="1764030"/>
            <a:ext cx="9379585" cy="4540250"/>
            <a:chOff x="1651" y="2778"/>
            <a:chExt cx="14771" cy="7150"/>
          </a:xfrm>
        </p:grpSpPr>
        <p:sp>
          <p:nvSpPr>
            <p:cNvPr id="6" name="文本框 5"/>
            <p:cNvSpPr txBox="1"/>
            <p:nvPr/>
          </p:nvSpPr>
          <p:spPr>
            <a:xfrm>
              <a:off x="9131" y="2869"/>
              <a:ext cx="7291" cy="6033"/>
            </a:xfrm>
            <a:prstGeom prst="rect">
              <a:avLst/>
            </a:prstGeom>
            <a:noFill/>
            <a:ln w="9525">
              <a:noFill/>
            </a:ln>
          </p:spPr>
          <p:txBody>
            <a:bodyPr wrap="square">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b="1" dirty="0">
                  <a:solidFill>
                    <a:srgbClr val="3FA97F"/>
                  </a:solidFill>
                  <a:latin typeface="微软雅黑" panose="020B0503020204020204" pitchFamily="34" charset="-122"/>
                  <a:ea typeface="微软雅黑" panose="020B0503020204020204" pitchFamily="34" charset="-122"/>
                  <a:cs typeface="微软雅黑" panose="020B0503020204020204" pitchFamily="34" charset="-122"/>
                </a:rPr>
                <a:t>新时代文明实践中心模块通过与本地文明实践中心数据接口对接，获取文明实践中心组织架构、志愿活动、志愿队伍、志愿者风采、好人好事好风尚等信息，积极探索新时代文明实践特色路径，通过开展“讲、评、帮、乐、庆”文明实践活动，推动新时代文明实践工作走进基层、走进群众，打通宣传群众、教育群众、关心群众、服务群众的“最后一公里”。</a:t>
              </a:r>
            </a:p>
          </p:txBody>
        </p:sp>
        <p:grpSp>
          <p:nvGrpSpPr>
            <p:cNvPr id="12" name="组合 11"/>
            <p:cNvGrpSpPr/>
            <p:nvPr/>
          </p:nvGrpSpPr>
          <p:grpSpPr>
            <a:xfrm>
              <a:off x="1651" y="2778"/>
              <a:ext cx="6036" cy="7150"/>
              <a:chOff x="2324735" y="1700530"/>
              <a:chExt cx="3832860" cy="4540265"/>
            </a:xfrm>
          </p:grpSpPr>
          <p:pic>
            <p:nvPicPr>
              <p:cNvPr id="2" name="图片 -2147482620" descr="C:\Users\apple\AppData\Local\Temp\WeChat Files\5514fd4cd42556142befe51182cf16c.png"/>
              <p:cNvPicPr>
                <a:picLocks noChangeAspect="1"/>
              </p:cNvPicPr>
              <p:nvPr/>
            </p:nvPicPr>
            <p:blipFill>
              <a:blip r:embed="rId4"/>
              <a:stretch>
                <a:fillRect/>
              </a:stretch>
            </p:blipFill>
            <p:spPr>
              <a:xfrm>
                <a:off x="2348230" y="1700530"/>
                <a:ext cx="3809365" cy="2200282"/>
              </a:xfrm>
              <a:prstGeom prst="rect">
                <a:avLst/>
              </a:prstGeom>
              <a:noFill/>
              <a:ln w="41275">
                <a:solidFill>
                  <a:srgbClr val="3FA97F"/>
                </a:solidFill>
              </a:ln>
            </p:spPr>
          </p:pic>
          <p:pic>
            <p:nvPicPr>
              <p:cNvPr id="11" name="图片 10" descr="C:\Users\apple\AppData\Local\Temp\WeChat Files\e3a72a7293f04cf2fedb7baa64727aa.png"/>
              <p:cNvPicPr>
                <a:picLocks noChangeAspect="1"/>
              </p:cNvPicPr>
              <p:nvPr/>
            </p:nvPicPr>
            <p:blipFill>
              <a:blip r:embed="rId5"/>
              <a:stretch>
                <a:fillRect/>
              </a:stretch>
            </p:blipFill>
            <p:spPr>
              <a:xfrm>
                <a:off x="2324735" y="4086233"/>
                <a:ext cx="3832860" cy="2154562"/>
              </a:xfrm>
              <a:prstGeom prst="rect">
                <a:avLst/>
              </a:prstGeom>
              <a:noFill/>
              <a:ln w="41275">
                <a:solidFill>
                  <a:srgbClr val="3FA97F"/>
                </a:solidFill>
              </a:ln>
            </p:spPr>
          </p:pic>
        </p:grpSp>
      </p:grpSp>
    </p:spTree>
  </p:cSld>
  <p:clrMapOvr>
    <a:masterClrMapping/>
  </p:clrMapOvr>
  <p:transition spd="slow" advTm="1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219,&quot;width&quot;:3946}"/>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168893_5*q_h_i*1_1_3"/>
  <p:tag name="KSO_WM_TEMPLATE_CATEGORY" val="diagram"/>
  <p:tag name="KSO_WM_TEMPLATE_INDEX" val="20168893"/>
  <p:tag name="KSO_WM_UNIT_LAYERLEVEL" val="1_1_1"/>
  <p:tag name="KSO_WM_TAG_VERSION" val="1.0"/>
  <p:tag name="KSO_WM_BEAUTIFY_FLAG" val="#wm#"/>
  <p:tag name="KSO_WM_UNIT_LINE_FORE_SCHEMECOLOR_INDEX" val="13"/>
  <p:tag name="KSO_WM_UNIT_LINE_FILL_TYPE"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168893_5*q_h_i*1_1_4"/>
  <p:tag name="KSO_WM_TEMPLATE_CATEGORY" val="diagram"/>
  <p:tag name="KSO_WM_TEMPLATE_INDEX" val="20168893"/>
  <p:tag name="KSO_WM_UNIT_LAYERLEVEL" val="1_1_1"/>
  <p:tag name="KSO_WM_TAG_VERSION" val="1.0"/>
  <p:tag name="KSO_WM_BEAUTIFY_FLAG" val="#wm#"/>
  <p:tag name="KSO_WM_UNIT_LINE_FORE_SCHEMECOLOR_INDEX" val="13"/>
  <p:tag name="KSO_WM_UNIT_LINE_FILL_TYPE"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168893_5*q_h_i*1_1_3"/>
  <p:tag name="KSO_WM_TEMPLATE_CATEGORY" val="diagram"/>
  <p:tag name="KSO_WM_TEMPLATE_INDEX" val="20168893"/>
  <p:tag name="KSO_WM_UNIT_LAYERLEVEL" val="1_1_1"/>
  <p:tag name="KSO_WM_TAG_VERSION" val="1.0"/>
  <p:tag name="KSO_WM_BEAUTIFY_FLAG" val="#wm#"/>
  <p:tag name="KSO_WM_UNIT_LINE_FORE_SCHEMECOLOR_INDEX" val="13"/>
  <p:tag name="KSO_WM_UNIT_LINE_FILL_TYPE"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168893_5*q_h_i*1_1_4"/>
  <p:tag name="KSO_WM_TEMPLATE_CATEGORY" val="diagram"/>
  <p:tag name="KSO_WM_TEMPLATE_INDEX" val="20168893"/>
  <p:tag name="KSO_WM_UNIT_LAYERLEVEL" val="1_1_1"/>
  <p:tag name="KSO_WM_TAG_VERSION" val="1.0"/>
  <p:tag name="KSO_WM_BEAUTIFY_FLAG" val="#wm#"/>
  <p:tag name="KSO_WM_UNIT_LINE_FORE_SCHEMECOLOR_INDEX" val="13"/>
  <p:tag name="KSO_WM_UNIT_LINE_FILL_TYPE" val="2"/>
</p:tagLst>
</file>

<file path=ppt/theme/theme1.xml><?xml version="1.0" encoding="utf-8"?>
<a:theme xmlns:a="http://schemas.openxmlformats.org/drawingml/2006/main" name="第一PPT，www.1ppt.com">
  <a:themeElements>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FFB219"/>
    </a:accent1>
    <a:accent2>
      <a:srgbClr val="FFD753"/>
    </a:accent2>
    <a:accent3>
      <a:srgbClr val="585858"/>
    </a:accent3>
    <a:accent4>
      <a:srgbClr val="747474"/>
    </a:accent4>
    <a:accent5>
      <a:srgbClr val="A6A6A6"/>
    </a:accent5>
    <a:accent6>
      <a:srgbClr val="C4C4C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17</TotalTime>
  <Words>1523</Words>
  <Application>WPS 演示</Application>
  <PresentationFormat>自定义</PresentationFormat>
  <Paragraphs>93</Paragraphs>
  <Slides>18</Slides>
  <Notes>18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0" baseType="lpstr">
      <vt:lpstr>第一PPT，www.1ppt.com</vt:lpstr>
      <vt:lpstr>Microsoft Office Word 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Company>第一PPT，www.1ppt.com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王强</cp:lastModifiedBy>
  <cp:revision>3004</cp:revision>
  <dcterms:created xsi:type="dcterms:W3CDTF">2015-12-01T09:06:00Z</dcterms:created>
  <dcterms:modified xsi:type="dcterms:W3CDTF">2021-06-02T08:12:36Z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5CD816C890B94130BD799C2A8FD04399</vt:lpwstr>
  </property>
  <property fmtid="{D5CDD505-2E9C-101B-9397-08002B2CF9AE}" pid="3" name="KSOProductBuildVer">
    <vt:lpwstr>2052-11.1.0.10577</vt:lpwstr>
  </property>
</Properties>
</file>